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4.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14" r:id="rId3"/>
    <p:sldId id="306" r:id="rId4"/>
    <p:sldId id="260" r:id="rId5"/>
    <p:sldId id="295" r:id="rId6"/>
    <p:sldId id="261" r:id="rId7"/>
    <p:sldId id="267" r:id="rId8"/>
    <p:sldId id="275" r:id="rId9"/>
    <p:sldId id="305" r:id="rId10"/>
    <p:sldId id="301" r:id="rId11"/>
    <p:sldId id="290" r:id="rId12"/>
    <p:sldId id="291" r:id="rId13"/>
    <p:sldId id="313" r:id="rId14"/>
    <p:sldId id="258" r:id="rId15"/>
    <p:sldId id="257" r:id="rId16"/>
    <p:sldId id="263" r:id="rId17"/>
    <p:sldId id="264" r:id="rId18"/>
    <p:sldId id="259" r:id="rId19"/>
    <p:sldId id="262" r:id="rId20"/>
    <p:sldId id="266" r:id="rId21"/>
    <p:sldId id="293" r:id="rId22"/>
    <p:sldId id="302" r:id="rId23"/>
    <p:sldId id="310" r:id="rId24"/>
    <p:sldId id="269" r:id="rId25"/>
    <p:sldId id="268" r:id="rId26"/>
    <p:sldId id="304" r:id="rId27"/>
    <p:sldId id="277" r:id="rId28"/>
    <p:sldId id="280" r:id="rId29"/>
    <p:sldId id="270" r:id="rId30"/>
    <p:sldId id="309" r:id="rId31"/>
    <p:sldId id="265"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1" autoAdjust="0"/>
    <p:restoredTop sz="78361" autoAdjust="0"/>
  </p:normalViewPr>
  <p:slideViewPr>
    <p:cSldViewPr snapToGrid="0">
      <p:cViewPr varScale="1">
        <p:scale>
          <a:sx n="48" d="100"/>
          <a:sy n="48" d="100"/>
        </p:scale>
        <p:origin x="768"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8894F-8B48-4522-9840-779DD48556C1}" type="datetimeFigureOut">
              <a:rPr lang="fr-FR" smtClean="0"/>
              <a:t>25/09/2017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26A7A-AB0C-499C-9D2B-99A1AACA7F30}" type="slidenum">
              <a:rPr lang="fr-FR" smtClean="0"/>
              <a:t>‹N°›</a:t>
            </a:fld>
            <a:endParaRPr lang="fr-FR"/>
          </a:p>
        </p:txBody>
      </p:sp>
    </p:spTree>
    <p:extLst>
      <p:ext uri="{BB962C8B-B14F-4D97-AF65-F5344CB8AC3E}">
        <p14:creationId xmlns:p14="http://schemas.microsoft.com/office/powerpoint/2010/main" val="31555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3030E3-300E-4384-92B4-C7BC96991D4E}" type="slidenum">
              <a:rPr lang="fr-FR" smtClean="0"/>
              <a:pPr/>
              <a:t>10</a:t>
            </a:fld>
            <a:endParaRPr lang="fr-FR"/>
          </a:p>
        </p:txBody>
      </p:sp>
    </p:spTree>
    <p:extLst>
      <p:ext uri="{BB962C8B-B14F-4D97-AF65-F5344CB8AC3E}">
        <p14:creationId xmlns:p14="http://schemas.microsoft.com/office/powerpoint/2010/main" val="355460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B26A7A-AB0C-499C-9D2B-99A1AACA7F30}" type="slidenum">
              <a:rPr lang="fr-FR" smtClean="0"/>
              <a:t>14</a:t>
            </a:fld>
            <a:endParaRPr lang="fr-FR"/>
          </a:p>
        </p:txBody>
      </p:sp>
    </p:spTree>
    <p:extLst>
      <p:ext uri="{BB962C8B-B14F-4D97-AF65-F5344CB8AC3E}">
        <p14:creationId xmlns:p14="http://schemas.microsoft.com/office/powerpoint/2010/main" val="672951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C3ECD1A-C97C-424E-B5C2-4B5A0937411D}" type="datetimeFigureOut">
              <a:rPr lang="fr-FR" smtClean="0"/>
              <a:t>25/09/2017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89853B-C43C-4457-94EA-8977FE6B3D47}" type="slidenum">
              <a:rPr lang="fr-FR" smtClean="0"/>
              <a:t>‹N°›</a:t>
            </a:fld>
            <a:endParaRPr lang="fr-FR"/>
          </a:p>
        </p:txBody>
      </p:sp>
    </p:spTree>
    <p:extLst>
      <p:ext uri="{BB962C8B-B14F-4D97-AF65-F5344CB8AC3E}">
        <p14:creationId xmlns:p14="http://schemas.microsoft.com/office/powerpoint/2010/main" val="688933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3ECD1A-C97C-424E-B5C2-4B5A0937411D}" type="datetimeFigureOut">
              <a:rPr lang="fr-FR" smtClean="0"/>
              <a:t>25/09/2017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89853B-C43C-4457-94EA-8977FE6B3D47}" type="slidenum">
              <a:rPr lang="fr-FR" smtClean="0"/>
              <a:t>‹N°›</a:t>
            </a:fld>
            <a:endParaRPr lang="fr-FR"/>
          </a:p>
        </p:txBody>
      </p:sp>
    </p:spTree>
    <p:extLst>
      <p:ext uri="{BB962C8B-B14F-4D97-AF65-F5344CB8AC3E}">
        <p14:creationId xmlns:p14="http://schemas.microsoft.com/office/powerpoint/2010/main" val="231066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3ECD1A-C97C-424E-B5C2-4B5A0937411D}" type="datetimeFigureOut">
              <a:rPr lang="fr-FR" smtClean="0"/>
              <a:t>25/09/2017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89853B-C43C-4457-94EA-8977FE6B3D47}" type="slidenum">
              <a:rPr lang="fr-FR" smtClean="0"/>
              <a:t>‹N°›</a:t>
            </a:fld>
            <a:endParaRPr lang="fr-FR"/>
          </a:p>
        </p:txBody>
      </p:sp>
    </p:spTree>
    <p:extLst>
      <p:ext uri="{BB962C8B-B14F-4D97-AF65-F5344CB8AC3E}">
        <p14:creationId xmlns:p14="http://schemas.microsoft.com/office/powerpoint/2010/main" val="4079471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u_Figure">
    <p:spTree>
      <p:nvGrpSpPr>
        <p:cNvPr id="1" name=""/>
        <p:cNvGrpSpPr/>
        <p:nvPr/>
      </p:nvGrpSpPr>
      <p:grpSpPr>
        <a:xfrm>
          <a:off x="0" y="0"/>
          <a:ext cx="0" cy="0"/>
          <a:chOff x="0" y="0"/>
          <a:chExt cx="0" cy="0"/>
        </a:xfrm>
      </p:grpSpPr>
      <p:pic>
        <p:nvPicPr>
          <p:cNvPr id="4" name="Image 1" descr="SGP_powerpoint_propA-3.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176"/>
            <a:ext cx="802217"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2" descr="SGP_logo_cmjn.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98100" y="266701"/>
            <a:ext cx="166793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1"/>
          </p:nvPr>
        </p:nvSpPr>
        <p:spPr>
          <a:xfrm>
            <a:off x="1368676" y="4542503"/>
            <a:ext cx="10221205" cy="1676694"/>
          </a:xfrm>
          <a:prstGeom prst="rect">
            <a:avLst/>
          </a:prstGeom>
        </p:spPr>
        <p:txBody>
          <a:bodyPr/>
          <a:lstStyle>
            <a:lvl1pPr marL="230400" indent="-228600">
              <a:spcBef>
                <a:spcPts val="2000"/>
              </a:spcBef>
              <a:buClr>
                <a:srgbClr val="92203A"/>
              </a:buClr>
              <a:buSzPct val="125000"/>
              <a:buFont typeface="Arial"/>
              <a:buChar char="•"/>
              <a:defRPr sz="2000" b="1">
                <a:solidFill>
                  <a:srgbClr val="414B46"/>
                </a:solidFill>
                <a:latin typeface="Verdana"/>
                <a:cs typeface="Verdana"/>
              </a:defRPr>
            </a:lvl1pPr>
            <a:lvl2pPr marL="627063" indent="-265113">
              <a:spcBef>
                <a:spcPts val="600"/>
              </a:spcBef>
              <a:buClr>
                <a:srgbClr val="92203A"/>
              </a:buClr>
              <a:buSzPct val="100000"/>
              <a:buFont typeface="Wingdings" panose="05000000000000000000" pitchFamily="2" charset="2"/>
              <a:buChar char="ü"/>
              <a:defRPr lang="fr-FR" sz="2000" b="0" kern="1200" dirty="0" smtClean="0">
                <a:solidFill>
                  <a:srgbClr val="414B46"/>
                </a:solidFill>
                <a:latin typeface="Verdana"/>
                <a:ea typeface="ＭＳ Ｐゴシック" charset="0"/>
                <a:cs typeface="Verdana"/>
              </a:defRPr>
            </a:lvl2pPr>
            <a:lvl3pPr marL="627063" indent="-265113">
              <a:spcBef>
                <a:spcPts val="600"/>
              </a:spcBef>
              <a:buClr>
                <a:srgbClr val="92203A"/>
              </a:buClr>
              <a:buSzPct val="100000"/>
              <a:buFont typeface="Wingdings 3" panose="05040102010807070707" pitchFamily="18" charset="2"/>
              <a:buChar char="]"/>
              <a:defRPr sz="1800" b="0">
                <a:solidFill>
                  <a:srgbClr val="414B46"/>
                </a:solidFill>
                <a:latin typeface="Verdana"/>
                <a:cs typeface="Verdana"/>
              </a:defRPr>
            </a:lvl3pPr>
            <a:lvl4pPr marL="900113" indent="-184150">
              <a:spcBef>
                <a:spcPts val="600"/>
              </a:spcBef>
              <a:buClr>
                <a:srgbClr val="92203A"/>
              </a:buClr>
              <a:buFont typeface="Arial"/>
              <a:buChar char="•"/>
              <a:defRPr sz="1800" b="0" i="1">
                <a:solidFill>
                  <a:srgbClr val="414B46"/>
                </a:solidFill>
                <a:latin typeface="Verdana"/>
                <a:cs typeface="Verdana"/>
              </a:defRPr>
            </a:lvl4pPr>
            <a:lvl5pPr marL="900113" indent="-184150">
              <a:spcBef>
                <a:spcPts val="600"/>
              </a:spcBef>
              <a:buClr>
                <a:srgbClr val="92203A"/>
              </a:buClr>
              <a:buSzPct val="100000"/>
              <a:buFont typeface="Wingdings 3" panose="05040102010807070707" pitchFamily="18" charset="2"/>
              <a:buChar char="]"/>
              <a:defRPr sz="1800" b="0" i="1" u="none">
                <a:solidFill>
                  <a:srgbClr val="414B46"/>
                </a:solidFill>
                <a:latin typeface="Verdana"/>
                <a:cs typeface="Verdana"/>
              </a:defRPr>
            </a:lvl5pPr>
            <a:lvl6pPr>
              <a:defRPr>
                <a:latin typeface="Verdana" panose="020B0604030504040204" pitchFamily="34" charset="0"/>
                <a:ea typeface="Verdana" panose="020B0604030504040204" pitchFamily="34" charset="0"/>
                <a:cs typeface="Verdana" panose="020B0604030504040204" pitchFamily="34" charset="0"/>
              </a:defRPr>
            </a:lvl6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7" name="Title 1"/>
          <p:cNvSpPr>
            <a:spLocks noGrp="1"/>
          </p:cNvSpPr>
          <p:nvPr>
            <p:ph type="title"/>
          </p:nvPr>
        </p:nvSpPr>
        <p:spPr>
          <a:xfrm>
            <a:off x="1368676" y="360000"/>
            <a:ext cx="8721475" cy="1116106"/>
          </a:xfrm>
          <a:prstGeom prst="rect">
            <a:avLst/>
          </a:prstGeom>
        </p:spPr>
        <p:txBody>
          <a:bodyPr/>
          <a:lstStyle>
            <a:lvl1pPr>
              <a:defRPr sz="2400" b="1">
                <a:solidFill>
                  <a:srgbClr val="931638"/>
                </a:solidFill>
                <a:latin typeface="Verdana"/>
                <a:cs typeface="Verdana"/>
              </a:defRPr>
            </a:lvl1pPr>
          </a:lstStyle>
          <a:p>
            <a:r>
              <a:rPr lang="fr-FR" smtClean="0"/>
              <a:t>Modifiez le style du titre</a:t>
            </a:r>
            <a:endParaRPr dirty="0"/>
          </a:p>
        </p:txBody>
      </p:sp>
      <p:sp>
        <p:nvSpPr>
          <p:cNvPr id="14" name="Slide Number Placeholder 5"/>
          <p:cNvSpPr>
            <a:spLocks noGrp="1"/>
          </p:cNvSpPr>
          <p:nvPr>
            <p:ph type="sldNum" sz="quarter" idx="11"/>
          </p:nvPr>
        </p:nvSpPr>
        <p:spPr>
          <a:xfrm>
            <a:off x="63500" y="6456364"/>
            <a:ext cx="73871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rgbClr val="931638"/>
                </a:solidFill>
                <a:latin typeface="Verdana" pitchFamily="34" charset="0"/>
                <a:ea typeface="Verdana" pitchFamily="34" charset="0"/>
                <a:cs typeface="Verdana" pitchFamily="34" charset="0"/>
              </a:defRPr>
            </a:lvl1pPr>
          </a:lstStyle>
          <a:p>
            <a:pPr>
              <a:defRPr/>
            </a:pPr>
            <a:fld id="{296959B5-E94E-4BDE-BB0E-E84FC54677B2}" type="slidenum">
              <a:rPr lang="en-US" smtClean="0"/>
              <a:t>‹N°›</a:t>
            </a:fld>
            <a:endParaRPr lang="en-US"/>
          </a:p>
        </p:txBody>
      </p:sp>
    </p:spTree>
    <p:extLst>
      <p:ext uri="{BB962C8B-B14F-4D97-AF65-F5344CB8AC3E}">
        <p14:creationId xmlns:p14="http://schemas.microsoft.com/office/powerpoint/2010/main" val="6947313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7" name="Rectangle 6"/>
          <p:cNvSpPr/>
          <p:nvPr userDrawn="1"/>
        </p:nvSpPr>
        <p:spPr>
          <a:xfrm>
            <a:off x="11346349" y="6311390"/>
            <a:ext cx="473184" cy="382703"/>
          </a:xfrm>
          <a:prstGeom prst="rect">
            <a:avLst/>
          </a:prstGeom>
          <a:solidFill>
            <a:srgbClr val="134EA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350">
              <a:solidFill>
                <a:prstClr val="white"/>
              </a:solidFill>
            </a:endParaRPr>
          </a:p>
        </p:txBody>
      </p:sp>
      <p:sp>
        <p:nvSpPr>
          <p:cNvPr id="9" name="Rectangle 8"/>
          <p:cNvSpPr/>
          <p:nvPr userDrawn="1"/>
        </p:nvSpPr>
        <p:spPr>
          <a:xfrm>
            <a:off x="11550393" y="6189468"/>
            <a:ext cx="473184" cy="382703"/>
          </a:xfrm>
          <a:prstGeom prst="rect">
            <a:avLst/>
          </a:prstGeom>
          <a:solidFill>
            <a:srgbClr val="134EA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350">
              <a:solidFill>
                <a:prstClr val="white"/>
              </a:solidFill>
            </a:endParaRPr>
          </a:p>
        </p:txBody>
      </p:sp>
      <p:sp>
        <p:nvSpPr>
          <p:cNvPr id="15" name="Espace réservé du numéro de diapositive 3"/>
          <p:cNvSpPr>
            <a:spLocks noGrp="1"/>
          </p:cNvSpPr>
          <p:nvPr>
            <p:ph type="sldNum" sz="quarter" idx="4"/>
          </p:nvPr>
        </p:nvSpPr>
        <p:spPr>
          <a:xfrm>
            <a:off x="11346348" y="6312301"/>
            <a:ext cx="485371" cy="365125"/>
          </a:xfrm>
          <a:prstGeom prst="rect">
            <a:avLst/>
          </a:prstGeom>
        </p:spPr>
        <p:txBody>
          <a:bodyPr vert="horz" lIns="91440" tIns="45720" rIns="91440" bIns="45720" rtlCol="0" anchor="ctr"/>
          <a:lstStyle>
            <a:lvl1pPr algn="r">
              <a:defRPr sz="750" b="1">
                <a:solidFill>
                  <a:schemeClr val="bg1"/>
                </a:solidFill>
                <a:latin typeface="Microsoft Sans Serif" panose="020B0604020202020204" pitchFamily="34" charset="0"/>
                <a:cs typeface="Microsoft Sans Serif" panose="020B0604020202020204" pitchFamily="34" charset="0"/>
              </a:defRPr>
            </a:lvl1pPr>
          </a:lstStyle>
          <a:p>
            <a:fld id="{6EC7BAE9-6DCB-4F50-B97D-848F6CEC23CD}" type="slidenum">
              <a:rPr lang="fr-FR" smtClean="0">
                <a:solidFill>
                  <a:prstClr val="white"/>
                </a:solidFill>
              </a:rPr>
              <a:pPr/>
              <a:t>‹N°›</a:t>
            </a:fld>
            <a:endParaRPr lang="fr-FR">
              <a:solidFill>
                <a:prstClr val="white"/>
              </a:solidFill>
            </a:endParaRPr>
          </a:p>
        </p:txBody>
      </p:sp>
      <p:sp>
        <p:nvSpPr>
          <p:cNvPr id="12" name="Titre 1"/>
          <p:cNvSpPr>
            <a:spLocks noGrp="1"/>
          </p:cNvSpPr>
          <p:nvPr>
            <p:ph type="title"/>
          </p:nvPr>
        </p:nvSpPr>
        <p:spPr>
          <a:xfrm>
            <a:off x="553309" y="76202"/>
            <a:ext cx="8957059" cy="1170663"/>
          </a:xfrm>
        </p:spPr>
        <p:txBody>
          <a:bodyPr>
            <a:normAutofit/>
          </a:bodyPr>
          <a:lstStyle>
            <a:lvl1pPr>
              <a:defRPr sz="2700" b="1" u="none">
                <a:solidFill>
                  <a:srgbClr val="134EA2"/>
                </a:solidFill>
              </a:defRPr>
            </a:lvl1pPr>
          </a:lstStyle>
          <a:p>
            <a:r>
              <a:rPr lang="fr-FR" smtClean="0"/>
              <a:t>Modifiez le style du titre</a:t>
            </a:r>
            <a:endParaRPr lang="fr-FR"/>
          </a:p>
        </p:txBody>
      </p:sp>
      <p:cxnSp>
        <p:nvCxnSpPr>
          <p:cNvPr id="8" name="Connecteur droit 7"/>
          <p:cNvCxnSpPr/>
          <p:nvPr userDrawn="1"/>
        </p:nvCxnSpPr>
        <p:spPr>
          <a:xfrm>
            <a:off x="550864" y="1246864"/>
            <a:ext cx="10837861" cy="0"/>
          </a:xfrm>
          <a:prstGeom prst="line">
            <a:avLst/>
          </a:prstGeom>
          <a:ln w="28575">
            <a:solidFill>
              <a:srgbClr val="134EA2"/>
            </a:solidFill>
            <a:headEnd type="diamond"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2521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pos="5653">
          <p15:clr>
            <a:srgbClr val="FBAE40"/>
          </p15:clr>
        </p15:guide>
        <p15:guide id="4" orient="horz" pos="42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3ECD1A-C97C-424E-B5C2-4B5A0937411D}" type="datetimeFigureOut">
              <a:rPr lang="fr-FR" smtClean="0"/>
              <a:t>25/09/2017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89853B-C43C-4457-94EA-8977FE6B3D47}" type="slidenum">
              <a:rPr lang="fr-FR" smtClean="0"/>
              <a:t>‹N°›</a:t>
            </a:fld>
            <a:endParaRPr lang="fr-FR"/>
          </a:p>
        </p:txBody>
      </p:sp>
    </p:spTree>
    <p:extLst>
      <p:ext uri="{BB962C8B-B14F-4D97-AF65-F5344CB8AC3E}">
        <p14:creationId xmlns:p14="http://schemas.microsoft.com/office/powerpoint/2010/main" val="53739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C3ECD1A-C97C-424E-B5C2-4B5A0937411D}" type="datetimeFigureOut">
              <a:rPr lang="fr-FR" smtClean="0"/>
              <a:t>25/09/2017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89853B-C43C-4457-94EA-8977FE6B3D47}" type="slidenum">
              <a:rPr lang="fr-FR" smtClean="0"/>
              <a:t>‹N°›</a:t>
            </a:fld>
            <a:endParaRPr lang="fr-FR"/>
          </a:p>
        </p:txBody>
      </p:sp>
    </p:spTree>
    <p:extLst>
      <p:ext uri="{BB962C8B-B14F-4D97-AF65-F5344CB8AC3E}">
        <p14:creationId xmlns:p14="http://schemas.microsoft.com/office/powerpoint/2010/main" val="295782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C3ECD1A-C97C-424E-B5C2-4B5A0937411D}" type="datetimeFigureOut">
              <a:rPr lang="fr-FR" smtClean="0"/>
              <a:t>25/09/2017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89853B-C43C-4457-94EA-8977FE6B3D47}" type="slidenum">
              <a:rPr lang="fr-FR" smtClean="0"/>
              <a:t>‹N°›</a:t>
            </a:fld>
            <a:endParaRPr lang="fr-FR"/>
          </a:p>
        </p:txBody>
      </p:sp>
    </p:spTree>
    <p:extLst>
      <p:ext uri="{BB962C8B-B14F-4D97-AF65-F5344CB8AC3E}">
        <p14:creationId xmlns:p14="http://schemas.microsoft.com/office/powerpoint/2010/main" val="210039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C3ECD1A-C97C-424E-B5C2-4B5A0937411D}" type="datetimeFigureOut">
              <a:rPr lang="fr-FR" smtClean="0"/>
              <a:t>25/09/2017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589853B-C43C-4457-94EA-8977FE6B3D47}" type="slidenum">
              <a:rPr lang="fr-FR" smtClean="0"/>
              <a:t>‹N°›</a:t>
            </a:fld>
            <a:endParaRPr lang="fr-FR"/>
          </a:p>
        </p:txBody>
      </p:sp>
    </p:spTree>
    <p:extLst>
      <p:ext uri="{BB962C8B-B14F-4D97-AF65-F5344CB8AC3E}">
        <p14:creationId xmlns:p14="http://schemas.microsoft.com/office/powerpoint/2010/main" val="206673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C3ECD1A-C97C-424E-B5C2-4B5A0937411D}" type="datetimeFigureOut">
              <a:rPr lang="fr-FR" smtClean="0"/>
              <a:t>25/09/2017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589853B-C43C-4457-94EA-8977FE6B3D47}" type="slidenum">
              <a:rPr lang="fr-FR" smtClean="0"/>
              <a:t>‹N°›</a:t>
            </a:fld>
            <a:endParaRPr lang="fr-FR"/>
          </a:p>
        </p:txBody>
      </p:sp>
    </p:spTree>
    <p:extLst>
      <p:ext uri="{BB962C8B-B14F-4D97-AF65-F5344CB8AC3E}">
        <p14:creationId xmlns:p14="http://schemas.microsoft.com/office/powerpoint/2010/main" val="85454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3ECD1A-C97C-424E-B5C2-4B5A0937411D}" type="datetimeFigureOut">
              <a:rPr lang="fr-FR" smtClean="0"/>
              <a:t>25/09/2017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589853B-C43C-4457-94EA-8977FE6B3D47}" type="slidenum">
              <a:rPr lang="fr-FR" smtClean="0"/>
              <a:t>‹N°›</a:t>
            </a:fld>
            <a:endParaRPr lang="fr-FR"/>
          </a:p>
        </p:txBody>
      </p:sp>
    </p:spTree>
    <p:extLst>
      <p:ext uri="{BB962C8B-B14F-4D97-AF65-F5344CB8AC3E}">
        <p14:creationId xmlns:p14="http://schemas.microsoft.com/office/powerpoint/2010/main" val="303608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C3ECD1A-C97C-424E-B5C2-4B5A0937411D}" type="datetimeFigureOut">
              <a:rPr lang="fr-FR" smtClean="0"/>
              <a:t>25/09/2017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89853B-C43C-4457-94EA-8977FE6B3D47}" type="slidenum">
              <a:rPr lang="fr-FR" smtClean="0"/>
              <a:t>‹N°›</a:t>
            </a:fld>
            <a:endParaRPr lang="fr-FR"/>
          </a:p>
        </p:txBody>
      </p:sp>
    </p:spTree>
    <p:extLst>
      <p:ext uri="{BB962C8B-B14F-4D97-AF65-F5344CB8AC3E}">
        <p14:creationId xmlns:p14="http://schemas.microsoft.com/office/powerpoint/2010/main" val="73816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C3ECD1A-C97C-424E-B5C2-4B5A0937411D}" type="datetimeFigureOut">
              <a:rPr lang="fr-FR" smtClean="0"/>
              <a:t>25/09/2017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89853B-C43C-4457-94EA-8977FE6B3D47}" type="slidenum">
              <a:rPr lang="fr-FR" smtClean="0"/>
              <a:t>‹N°›</a:t>
            </a:fld>
            <a:endParaRPr lang="fr-FR"/>
          </a:p>
        </p:txBody>
      </p:sp>
    </p:spTree>
    <p:extLst>
      <p:ext uri="{BB962C8B-B14F-4D97-AF65-F5344CB8AC3E}">
        <p14:creationId xmlns:p14="http://schemas.microsoft.com/office/powerpoint/2010/main" val="250289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ECD1A-C97C-424E-B5C2-4B5A0937411D}" type="datetimeFigureOut">
              <a:rPr lang="fr-FR" smtClean="0"/>
              <a:t>25/09/2017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9853B-C43C-4457-94EA-8977FE6B3D47}" type="slidenum">
              <a:rPr lang="fr-FR" smtClean="0"/>
              <a:t>‹N°›</a:t>
            </a:fld>
            <a:endParaRPr lang="fr-FR"/>
          </a:p>
        </p:txBody>
      </p:sp>
    </p:spTree>
    <p:extLst>
      <p:ext uri="{BB962C8B-B14F-4D97-AF65-F5344CB8AC3E}">
        <p14:creationId xmlns:p14="http://schemas.microsoft.com/office/powerpoint/2010/main" val="1943685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couv.jpg"/>
          <p:cNvPicPr>
            <a:picLocks noChangeAspect="1"/>
          </p:cNvPicPr>
          <p:nvPr/>
        </p:nvPicPr>
        <p:blipFill>
          <a:blip r:embed="rId2" cstate="print"/>
          <a:stretch>
            <a:fillRect/>
          </a:stretch>
        </p:blipFill>
        <p:spPr>
          <a:xfrm>
            <a:off x="0" y="238199"/>
            <a:ext cx="12328122" cy="9250659"/>
          </a:xfrm>
          <a:prstGeom prst="rect">
            <a:avLst/>
          </a:prstGeom>
        </p:spPr>
      </p:pic>
      <p:sp>
        <p:nvSpPr>
          <p:cNvPr id="2" name="Titre 1"/>
          <p:cNvSpPr>
            <a:spLocks noGrp="1"/>
          </p:cNvSpPr>
          <p:nvPr>
            <p:ph type="ctrTitle"/>
          </p:nvPr>
        </p:nvSpPr>
        <p:spPr>
          <a:xfrm>
            <a:off x="56350" y="108071"/>
            <a:ext cx="11869270" cy="3787734"/>
          </a:xfrm>
        </p:spPr>
        <p:txBody>
          <a:bodyPr>
            <a:normAutofit/>
          </a:bodyPr>
          <a:lstStyle/>
          <a:p>
            <a:r>
              <a:rPr lang="fr-FR" b="1" dirty="0">
                <a:solidFill>
                  <a:srgbClr val="FFC000"/>
                </a:solidFill>
              </a:rPr>
              <a:t>E</a:t>
            </a:r>
            <a:r>
              <a:rPr lang="fr-FR" b="1" dirty="0" smtClean="0">
                <a:solidFill>
                  <a:srgbClr val="FFC000"/>
                </a:solidFill>
              </a:rPr>
              <a:t>stimation du coût de l’externalisation par Polytechnique de ses serveurs informatique dans les datacentres de la Société du Grand paris.</a:t>
            </a:r>
            <a:endParaRPr lang="fr-FR" dirty="0">
              <a:solidFill>
                <a:srgbClr val="FFC000"/>
              </a:solidFill>
            </a:endParaRPr>
          </a:p>
        </p:txBody>
      </p:sp>
      <p:sp>
        <p:nvSpPr>
          <p:cNvPr id="3" name="Sous-titre 2"/>
          <p:cNvSpPr>
            <a:spLocks noGrp="1"/>
          </p:cNvSpPr>
          <p:nvPr>
            <p:ph type="subTitle" idx="1"/>
          </p:nvPr>
        </p:nvSpPr>
        <p:spPr>
          <a:xfrm>
            <a:off x="1278111" y="4339705"/>
            <a:ext cx="9144000" cy="1655762"/>
          </a:xfrm>
        </p:spPr>
        <p:txBody>
          <a:bodyPr/>
          <a:lstStyle/>
          <a:p>
            <a:r>
              <a:rPr lang="fr-FR" dirty="0" smtClean="0">
                <a:solidFill>
                  <a:srgbClr val="FFC000"/>
                </a:solidFill>
              </a:rPr>
              <a:t>Pascale </a:t>
            </a:r>
            <a:r>
              <a:rPr lang="fr-FR" dirty="0" err="1" smtClean="0">
                <a:solidFill>
                  <a:srgbClr val="FFC000"/>
                </a:solidFill>
              </a:rPr>
              <a:t>Hennion</a:t>
            </a:r>
            <a:endParaRPr lang="fr-FR" dirty="0" smtClean="0">
              <a:solidFill>
                <a:srgbClr val="FFC000"/>
              </a:solidFill>
            </a:endParaRPr>
          </a:p>
          <a:p>
            <a:r>
              <a:rPr lang="fr-FR" dirty="0" smtClean="0">
                <a:solidFill>
                  <a:srgbClr val="FFC000"/>
                </a:solidFill>
              </a:rPr>
              <a:t>26 septembre 2017</a:t>
            </a:r>
            <a:endParaRPr lang="fr-FR" dirty="0">
              <a:solidFill>
                <a:srgbClr val="FFC000"/>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706" y="5348063"/>
            <a:ext cx="1905000" cy="87630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255" y="5444036"/>
            <a:ext cx="571500" cy="762000"/>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4521" y="5462363"/>
            <a:ext cx="2266952" cy="762000"/>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1111" y="5581791"/>
            <a:ext cx="762000" cy="753612"/>
          </a:xfrm>
          <a:prstGeom prst="rect">
            <a:avLst/>
          </a:prstGeom>
        </p:spPr>
      </p:pic>
      <p:sp>
        <p:nvSpPr>
          <p:cNvPr id="8" name="Rectangle 7"/>
          <p:cNvSpPr/>
          <p:nvPr/>
        </p:nvSpPr>
        <p:spPr>
          <a:xfrm>
            <a:off x="1059450" y="6488668"/>
            <a:ext cx="2952283" cy="369332"/>
          </a:xfrm>
          <a:prstGeom prst="rect">
            <a:avLst/>
          </a:prstGeom>
        </p:spPr>
        <p:txBody>
          <a:bodyPr wrap="none">
            <a:spAutoFit/>
          </a:bodyPr>
          <a:lstStyle/>
          <a:p>
            <a:r>
              <a:rPr lang="fr-FR" b="1" dirty="0">
                <a:solidFill>
                  <a:srgbClr val="FFC000"/>
                </a:solidFill>
              </a:rPr>
              <a:t>Laboratoire</a:t>
            </a:r>
            <a:r>
              <a:rPr lang="fr-FR" b="1" dirty="0"/>
              <a:t> </a:t>
            </a:r>
            <a:r>
              <a:rPr lang="fr-FR" b="1" dirty="0">
                <a:solidFill>
                  <a:srgbClr val="FFC000"/>
                </a:solidFill>
              </a:rPr>
              <a:t>Leprince-Ringuet</a:t>
            </a:r>
          </a:p>
        </p:txBody>
      </p:sp>
    </p:spTree>
    <p:extLst>
      <p:ext uri="{BB962C8B-B14F-4D97-AF65-F5344CB8AC3E}">
        <p14:creationId xmlns:p14="http://schemas.microsoft.com/office/powerpoint/2010/main" val="3238358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50507" y="4003633"/>
            <a:ext cx="8013976" cy="2687443"/>
          </a:xfrm>
        </p:spPr>
        <p:txBody>
          <a:bodyPr/>
          <a:lstStyle/>
          <a:p>
            <a:pPr lvl="2"/>
            <a:r>
              <a:rPr lang="fr-FR" dirty="0" smtClean="0">
                <a:solidFill>
                  <a:schemeClr val="tx1"/>
                </a:solidFill>
              </a:rPr>
              <a:t>Plus de 100 tubes posés sous le béton des voies</a:t>
            </a:r>
          </a:p>
          <a:p>
            <a:pPr lvl="2"/>
            <a:r>
              <a:rPr lang="fr-FR" dirty="0" smtClean="0">
                <a:solidFill>
                  <a:schemeClr val="tx1"/>
                </a:solidFill>
              </a:rPr>
              <a:t>1 câble jusqu’à 864 fibres par tube</a:t>
            </a:r>
          </a:p>
          <a:p>
            <a:pPr lvl="2"/>
            <a:r>
              <a:rPr lang="fr-FR" dirty="0" smtClean="0">
                <a:solidFill>
                  <a:schemeClr val="tx1"/>
                </a:solidFill>
              </a:rPr>
              <a:t>Facilité de pose et de dépose</a:t>
            </a:r>
          </a:p>
          <a:p>
            <a:pPr lvl="2"/>
            <a:r>
              <a:rPr lang="fr-FR" b="1" dirty="0" smtClean="0">
                <a:solidFill>
                  <a:schemeClr val="tx1"/>
                </a:solidFill>
              </a:rPr>
              <a:t>Forts taux de remplissage des câbles permis </a:t>
            </a:r>
          </a:p>
          <a:p>
            <a:pPr lvl="2"/>
            <a:r>
              <a:rPr lang="fr-FR" b="1" dirty="0" smtClean="0">
                <a:solidFill>
                  <a:schemeClr val="tx1"/>
                </a:solidFill>
              </a:rPr>
              <a:t>Bas coûts de revient à la fibre optique noire</a:t>
            </a:r>
          </a:p>
          <a:p>
            <a:r>
              <a:rPr lang="fr-FR" dirty="0" err="1" smtClean="0">
                <a:solidFill>
                  <a:schemeClr val="tx1"/>
                </a:solidFill>
              </a:rPr>
              <a:t>Scalabilité</a:t>
            </a:r>
            <a:r>
              <a:rPr lang="fr-FR" dirty="0" smtClean="0">
                <a:solidFill>
                  <a:schemeClr val="tx1"/>
                </a:solidFill>
              </a:rPr>
              <a:t> : jusqu’à 15 fois plus de câbles qu’à l’ouverture</a:t>
            </a:r>
          </a:p>
        </p:txBody>
      </p:sp>
      <p:sp>
        <p:nvSpPr>
          <p:cNvPr id="6" name="Titre 5"/>
          <p:cNvSpPr>
            <a:spLocks noGrp="1"/>
          </p:cNvSpPr>
          <p:nvPr>
            <p:ph type="title"/>
          </p:nvPr>
        </p:nvSpPr>
        <p:spPr>
          <a:xfrm>
            <a:off x="1327733" y="0"/>
            <a:ext cx="8721475" cy="1116106"/>
          </a:xfrm>
        </p:spPr>
        <p:txBody>
          <a:bodyPr/>
          <a:lstStyle/>
          <a:p>
            <a:r>
              <a:rPr lang="fr-FR" dirty="0" smtClean="0">
                <a:solidFill>
                  <a:schemeClr val="tx1"/>
                </a:solidFill>
              </a:rPr>
              <a:t>Un réseau de fibres optiques</a:t>
            </a:r>
            <a:endParaRPr lang="fr-FR" dirty="0">
              <a:solidFill>
                <a:schemeClr val="tx1"/>
              </a:solidFill>
            </a:endParaRPr>
          </a:p>
        </p:txBody>
      </p:sp>
      <p:sp>
        <p:nvSpPr>
          <p:cNvPr id="4" name="Espace réservé du numéro de diapositive 3"/>
          <p:cNvSpPr>
            <a:spLocks noGrp="1"/>
          </p:cNvSpPr>
          <p:nvPr>
            <p:ph type="sldNum" sz="quarter" idx="11"/>
          </p:nvPr>
        </p:nvSpPr>
        <p:spPr/>
        <p:txBody>
          <a:bodyPr/>
          <a:lstStyle/>
          <a:p>
            <a:pPr>
              <a:defRPr/>
            </a:pPr>
            <a:fld id="{296959B5-E94E-4BDE-BB0E-E84FC54677B2}" type="slidenum">
              <a:rPr lang="en-US" smtClean="0"/>
              <a:t>10</a:t>
            </a:fld>
            <a:endParaRPr lang="en-US"/>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7936" y="439722"/>
            <a:ext cx="4320000" cy="318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462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4294967295"/>
          </p:nvPr>
        </p:nvSpPr>
        <p:spPr>
          <a:xfrm>
            <a:off x="9277350" y="6467476"/>
            <a:ext cx="939800" cy="365125"/>
          </a:xfrm>
          <a:prstGeom prst="rect">
            <a:avLst/>
          </a:prstGeom>
        </p:spPr>
        <p:txBody>
          <a:bodyPr/>
          <a:lstStyle/>
          <a:p>
            <a:fld id="{3B4FF95F-BDC1-40AD-A9BC-62E9EA9E4C6F}" type="datetime1">
              <a:rPr lang="fr-FR" smtClean="0"/>
              <a:t>25/09/2017</a:t>
            </a:fld>
            <a:endParaRPr lang="en-US"/>
          </a:p>
        </p:txBody>
      </p:sp>
      <p:sp>
        <p:nvSpPr>
          <p:cNvPr id="6" name="Espace réservé du numéro de diapositive 5"/>
          <p:cNvSpPr>
            <a:spLocks noGrp="1"/>
          </p:cNvSpPr>
          <p:nvPr>
            <p:ph type="sldNum" sz="quarter" idx="4294967295"/>
          </p:nvPr>
        </p:nvSpPr>
        <p:spPr>
          <a:xfrm>
            <a:off x="1571625" y="6456364"/>
            <a:ext cx="554038" cy="365125"/>
          </a:xfrm>
          <a:prstGeom prst="rect">
            <a:avLst/>
          </a:prstGeom>
        </p:spPr>
        <p:txBody>
          <a:bodyPr/>
          <a:lstStyle/>
          <a:p>
            <a:fld id="{ADFA6A47-EEEF-40C6-A41D-3CC56002BA12}" type="slidenum">
              <a:rPr lang="en-US" smtClean="0"/>
              <a:pPr/>
              <a:t>11</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8661" y="1041401"/>
            <a:ext cx="8028697" cy="567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2"/>
          <p:cNvSpPr>
            <a:spLocks noGrp="1"/>
          </p:cNvSpPr>
          <p:nvPr>
            <p:ph type="title"/>
          </p:nvPr>
        </p:nvSpPr>
        <p:spPr>
          <a:xfrm>
            <a:off x="2550508" y="540000"/>
            <a:ext cx="6596667" cy="501400"/>
          </a:xfrm>
        </p:spPr>
        <p:txBody>
          <a:bodyPr>
            <a:normAutofit fontScale="90000"/>
          </a:bodyPr>
          <a:lstStyle/>
          <a:p>
            <a:r>
              <a:rPr lang="fr-FR" dirty="0"/>
              <a:t>Le </a:t>
            </a:r>
            <a:r>
              <a:rPr lang="fr-FR" dirty="0" smtClean="0"/>
              <a:t>réseau des datacenters</a:t>
            </a:r>
            <a:endParaRPr lang="fr-FR" dirty="0"/>
          </a:p>
        </p:txBody>
      </p:sp>
    </p:spTree>
    <p:extLst>
      <p:ext uri="{BB962C8B-B14F-4D97-AF65-F5344CB8AC3E}">
        <p14:creationId xmlns:p14="http://schemas.microsoft.com/office/powerpoint/2010/main" val="263842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716271" y="160338"/>
            <a:ext cx="8966880" cy="1116106"/>
          </a:xfrm>
        </p:spPr>
        <p:txBody>
          <a:bodyPr>
            <a:normAutofit fontScale="90000"/>
          </a:bodyPr>
          <a:lstStyle/>
          <a:p>
            <a:r>
              <a:rPr lang="fr-FR" dirty="0" smtClean="0"/>
              <a:t>Des </a:t>
            </a:r>
            <a:r>
              <a:rPr lang="fr-FR" dirty="0" err="1" smtClean="0"/>
              <a:t>datacenters</a:t>
            </a:r>
            <a:r>
              <a:rPr lang="fr-FR" dirty="0" smtClean="0"/>
              <a:t> enterrés ou semi-enterrés</a:t>
            </a:r>
            <a:endParaRPr lang="fr-FR" dirty="0"/>
          </a:p>
        </p:txBody>
      </p:sp>
      <p:sp>
        <p:nvSpPr>
          <p:cNvPr id="4" name="Espace réservé de la date 3"/>
          <p:cNvSpPr>
            <a:spLocks noGrp="1"/>
          </p:cNvSpPr>
          <p:nvPr>
            <p:ph type="dt" sz="half" idx="4294967295"/>
          </p:nvPr>
        </p:nvSpPr>
        <p:spPr>
          <a:xfrm>
            <a:off x="9277350" y="6467476"/>
            <a:ext cx="939800" cy="365125"/>
          </a:xfrm>
          <a:prstGeom prst="rect">
            <a:avLst/>
          </a:prstGeom>
        </p:spPr>
        <p:txBody>
          <a:bodyPr/>
          <a:lstStyle/>
          <a:p>
            <a:fld id="{BD3BC645-6C6D-486D-8381-B52AEE24F9C2}" type="datetime1">
              <a:rPr lang="fr-FR" smtClean="0"/>
              <a:t>25/09/2017</a:t>
            </a:fld>
            <a:endParaRPr lang="en-US"/>
          </a:p>
        </p:txBody>
      </p:sp>
      <p:sp>
        <p:nvSpPr>
          <p:cNvPr id="6" name="Espace réservé du numéro de diapositive 5"/>
          <p:cNvSpPr>
            <a:spLocks noGrp="1"/>
          </p:cNvSpPr>
          <p:nvPr>
            <p:ph type="sldNum" sz="quarter" idx="4294967295"/>
          </p:nvPr>
        </p:nvSpPr>
        <p:spPr>
          <a:xfrm>
            <a:off x="1571625" y="6456364"/>
            <a:ext cx="554038" cy="365125"/>
          </a:xfrm>
          <a:prstGeom prst="rect">
            <a:avLst/>
          </a:prstGeom>
        </p:spPr>
        <p:txBody>
          <a:bodyPr/>
          <a:lstStyle/>
          <a:p>
            <a:fld id="{ADFA6A47-EEEF-40C6-A41D-3CC56002BA12}" type="slidenum">
              <a:rPr lang="en-US" smtClean="0"/>
              <a:pPr/>
              <a:t>12</a:t>
            </a:fld>
            <a:endParaRPr lang="en-US"/>
          </a:p>
        </p:txBody>
      </p:sp>
      <p:sp>
        <p:nvSpPr>
          <p:cNvPr id="11" name="AutoShape 2" descr="See original ima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6348" y="4284582"/>
            <a:ext cx="3318623" cy="207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6347" y="1858717"/>
            <a:ext cx="3379754" cy="211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8028" y="4284582"/>
            <a:ext cx="3264354" cy="207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2285" y="1838932"/>
            <a:ext cx="3743325" cy="213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398293" y="991997"/>
            <a:ext cx="6224268" cy="461665"/>
          </a:xfrm>
          <a:prstGeom prst="rect">
            <a:avLst/>
          </a:prstGeom>
          <a:noFill/>
        </p:spPr>
        <p:txBody>
          <a:bodyPr wrap="none" rtlCol="0">
            <a:spAutoFit/>
          </a:bodyPr>
          <a:lstStyle/>
          <a:p>
            <a:r>
              <a:rPr lang="fr-FR" sz="2400" dirty="0" smtClean="0">
                <a:solidFill>
                  <a:srgbClr val="FF0000"/>
                </a:solidFill>
              </a:rPr>
              <a:t>( entre </a:t>
            </a:r>
            <a:r>
              <a:rPr lang="fr-FR" sz="2400" dirty="0">
                <a:solidFill>
                  <a:srgbClr val="FF0000"/>
                </a:solidFill>
              </a:rPr>
              <a:t>250 et 1 500 m2 de </a:t>
            </a:r>
            <a:r>
              <a:rPr lang="fr-FR" sz="2400" dirty="0" smtClean="0">
                <a:solidFill>
                  <a:srgbClr val="FF0000"/>
                </a:solidFill>
              </a:rPr>
              <a:t>salles informatiques )</a:t>
            </a:r>
            <a:endParaRPr lang="fr-FR" sz="2400" dirty="0">
              <a:solidFill>
                <a:srgbClr val="FF0000"/>
              </a:solidFill>
            </a:endParaRPr>
          </a:p>
        </p:txBody>
      </p:sp>
    </p:spTree>
    <p:extLst>
      <p:ext uri="{BB962C8B-B14F-4D97-AF65-F5344CB8AC3E}">
        <p14:creationId xmlns:p14="http://schemas.microsoft.com/office/powerpoint/2010/main" val="2910131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4"/>
          </p:nvPr>
        </p:nvSpPr>
        <p:spPr/>
        <p:txBody>
          <a:bodyPr/>
          <a:lstStyle/>
          <a:p>
            <a:fld id="{ADFA6A47-EEEF-40C6-A41D-3CC56002BA12}" type="slidenum">
              <a:rPr lang="en-US" smtClean="0"/>
              <a:pPr/>
              <a:t>13</a:t>
            </a:fld>
            <a:endParaRPr lang="en-US" dirty="0"/>
          </a:p>
        </p:txBody>
      </p:sp>
      <p:sp>
        <p:nvSpPr>
          <p:cNvPr id="13315" name="Titre 3"/>
          <p:cNvSpPr>
            <a:spLocks noGrp="1"/>
          </p:cNvSpPr>
          <p:nvPr>
            <p:ph type="title"/>
          </p:nvPr>
        </p:nvSpPr>
        <p:spPr bwMode="auto">
          <a:xfrm>
            <a:off x="376868" y="444251"/>
            <a:ext cx="10342261" cy="58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fr-FR" sz="2000" dirty="0" smtClean="0">
                <a:latin typeface="Tahoma" panose="020B0604030504040204" pitchFamily="34" charset="0"/>
                <a:ea typeface="Tahoma" panose="020B0604030504040204" pitchFamily="34" charset="0"/>
                <a:cs typeface="Tahoma" panose="020B0604030504040204" pitchFamily="34" charset="0"/>
              </a:rPr>
              <a:t>Le d</a:t>
            </a:r>
            <a:r>
              <a:rPr lang="fr-FR" sz="2000" dirty="0" smtClean="0">
                <a:solidFill>
                  <a:srgbClr val="134EA2"/>
                </a:solidFill>
                <a:latin typeface="Tahoma" panose="020B0604030504040204" pitchFamily="34" charset="0"/>
                <a:ea typeface="Tahoma" panose="020B0604030504040204" pitchFamily="34" charset="0"/>
                <a:cs typeface="Tahoma" panose="020B0604030504040204" pitchFamily="34" charset="0"/>
              </a:rPr>
              <a:t>éfi </a:t>
            </a:r>
            <a:r>
              <a:rPr lang="fr-FR" sz="2000" dirty="0">
                <a:solidFill>
                  <a:srgbClr val="134EA2"/>
                </a:solidFill>
                <a:latin typeface="Tahoma" panose="020B0604030504040204" pitchFamily="34" charset="0"/>
                <a:ea typeface="Tahoma" panose="020B0604030504040204" pitchFamily="34" charset="0"/>
                <a:cs typeface="Tahoma" panose="020B0604030504040204" pitchFamily="34" charset="0"/>
              </a:rPr>
              <a:t>de l’insertion paysagère</a:t>
            </a:r>
            <a:r>
              <a:rPr lang="fr-FR" sz="2000" dirty="0">
                <a:latin typeface="Tahoma" panose="020B0604030504040204" pitchFamily="34" charset="0"/>
                <a:ea typeface="Tahoma" panose="020B0604030504040204" pitchFamily="34" charset="0"/>
                <a:cs typeface="Tahoma" panose="020B0604030504040204" pitchFamily="34" charset="0"/>
              </a:rPr>
              <a:t/>
            </a:r>
            <a:br>
              <a:rPr lang="fr-FR" sz="2000" dirty="0">
                <a:latin typeface="Tahoma" panose="020B0604030504040204" pitchFamily="34" charset="0"/>
                <a:ea typeface="Tahoma" panose="020B0604030504040204" pitchFamily="34" charset="0"/>
                <a:cs typeface="Tahoma" panose="020B0604030504040204" pitchFamily="34" charset="0"/>
              </a:rPr>
            </a:br>
            <a:endParaRPr lang="fr-FR"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6" name="Espace réservé pour une image  5"/>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20980" b="20980"/>
          <a:stretch>
            <a:fillRect/>
          </a:stretch>
        </p:blipFill>
        <p:spPr>
          <a:xfrm>
            <a:off x="0" y="6180139"/>
            <a:ext cx="1145117" cy="498475"/>
          </a:xfr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5781" y="1467857"/>
            <a:ext cx="3230823" cy="15560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4589150" y="2895422"/>
            <a:ext cx="1917700" cy="200055"/>
          </a:xfrm>
          <a:prstGeom prst="rect">
            <a:avLst/>
          </a:prstGeom>
          <a:noFill/>
        </p:spPr>
        <p:txBody>
          <a:bodyPr wrap="square" rtlCol="0">
            <a:spAutoFit/>
          </a:bodyPr>
          <a:lstStyle/>
          <a:p>
            <a:r>
              <a:rPr lang="fr-FR" sz="700" dirty="0" smtClean="0">
                <a:latin typeface="Verdana" panose="020B0604030504040204" pitchFamily="34" charset="0"/>
                <a:ea typeface="Verdana" panose="020B0604030504040204" pitchFamily="34" charset="0"/>
                <a:cs typeface="Verdana" panose="020B0604030504040204" pitchFamily="34" charset="0"/>
              </a:rPr>
              <a:t>Lina Ghotmeh Architecte</a:t>
            </a:r>
            <a:endParaRPr lang="fr-FR" sz="700"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3907" y="1462850"/>
            <a:ext cx="2835005" cy="15855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051" y="4465066"/>
            <a:ext cx="3150543" cy="15692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ZoneTexte 2"/>
          <p:cNvSpPr txBox="1"/>
          <p:nvPr/>
        </p:nvSpPr>
        <p:spPr>
          <a:xfrm>
            <a:off x="465225" y="3389205"/>
            <a:ext cx="11320375" cy="923330"/>
          </a:xfrm>
          <a:prstGeom prst="rect">
            <a:avLst/>
          </a:prstGeom>
          <a:noFill/>
        </p:spPr>
        <p:txBody>
          <a:bodyPr wrap="square" rtlCol="0">
            <a:spAutoFit/>
          </a:bodyPr>
          <a:lstStyle/>
          <a:p>
            <a:r>
              <a:rPr lang="fr-FR"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Démarche d’innovation</a:t>
            </a:r>
          </a:p>
          <a:p>
            <a:endParaRPr lang="fr-FR" b="1" dirty="0" smtClean="0">
              <a:solidFill>
                <a:schemeClr val="accent1"/>
              </a:solidFill>
              <a:latin typeface="Verdana" panose="020B0604030504040204" pitchFamily="34" charset="0"/>
              <a:ea typeface="Verdana" panose="020B0604030504040204" pitchFamily="34" charset="0"/>
              <a:cs typeface="Verdana" panose="020B0604030504040204" pitchFamily="34" charset="0"/>
            </a:endParaRPr>
          </a:p>
          <a:p>
            <a:r>
              <a:rPr lang="fr-FR"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 Défi Jeunes Talents : Démonstrateur de Datacenter agricole</a:t>
            </a:r>
            <a:endParaRPr lang="fr-FR"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404" t="-1821" r="627" b="1821"/>
          <a:stretch/>
        </p:blipFill>
        <p:spPr bwMode="auto">
          <a:xfrm>
            <a:off x="4025351" y="4451505"/>
            <a:ext cx="3483807" cy="15692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051" y="1467856"/>
            <a:ext cx="3202517" cy="156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Image 13" descr="15578070_340498876335077_1735936988143698369_o.jpg"/>
          <p:cNvPicPr>
            <a:picLocks noChangeAspect="1"/>
          </p:cNvPicPr>
          <p:nvPr/>
        </p:nvPicPr>
        <p:blipFill rotWithShape="1">
          <a:blip r:embed="rId8" cstate="email">
            <a:extLst>
              <a:ext uri="{28A0092B-C50C-407E-A947-70E740481C1C}">
                <a14:useLocalDpi xmlns:a14="http://schemas.microsoft.com/office/drawing/2010/main"/>
              </a:ext>
            </a:extLst>
          </a:blip>
          <a:srcRect l="2907"/>
          <a:stretch/>
        </p:blipFill>
        <p:spPr>
          <a:xfrm>
            <a:off x="7900915" y="4465065"/>
            <a:ext cx="3617997" cy="1569297"/>
          </a:xfrm>
          <a:prstGeom prst="rect">
            <a:avLst/>
          </a:prstGeom>
          <a:ln>
            <a:solidFill>
              <a:schemeClr val="tx1"/>
            </a:solidFill>
          </a:ln>
        </p:spPr>
      </p:pic>
    </p:spTree>
    <p:extLst>
      <p:ext uri="{BB962C8B-B14F-4D97-AF65-F5344CB8AC3E}">
        <p14:creationId xmlns:p14="http://schemas.microsoft.com/office/powerpoint/2010/main" val="2654339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partie datacentre intéresse l’</a:t>
            </a:r>
            <a:r>
              <a:rPr lang="fr-FR" dirty="0" err="1" smtClean="0"/>
              <a:t>UPSay</a:t>
            </a:r>
            <a:endParaRPr lang="fr-FR" dirty="0"/>
          </a:p>
        </p:txBody>
      </p:sp>
      <p:sp>
        <p:nvSpPr>
          <p:cNvPr id="3" name="Espace réservé du contenu 2"/>
          <p:cNvSpPr>
            <a:spLocks noGrp="1"/>
          </p:cNvSpPr>
          <p:nvPr>
            <p:ph idx="1"/>
          </p:nvPr>
        </p:nvSpPr>
        <p:spPr>
          <a:xfrm>
            <a:off x="0" y="1765990"/>
            <a:ext cx="12433544" cy="4674566"/>
          </a:xfrm>
        </p:spPr>
        <p:txBody>
          <a:bodyPr>
            <a:normAutofit/>
          </a:bodyPr>
          <a:lstStyle/>
          <a:p>
            <a:pPr eaLnBrk="0" fontAlgn="base" hangingPunct="0">
              <a:lnSpc>
                <a:spcPct val="100000"/>
              </a:lnSpc>
              <a:spcBef>
                <a:spcPct val="0"/>
              </a:spcBef>
              <a:spcAft>
                <a:spcPct val="0"/>
              </a:spcAft>
            </a:pPr>
            <a:r>
              <a:rPr lang="fr-FR" dirty="0" smtClean="0"/>
              <a:t>Parce </a:t>
            </a:r>
            <a:r>
              <a:rPr lang="fr-FR" dirty="0"/>
              <a:t>que</a:t>
            </a:r>
            <a:r>
              <a:rPr lang="fr-FR" altLang="fr-FR" dirty="0"/>
              <a:t> le GPE  est </a:t>
            </a:r>
            <a:r>
              <a:rPr lang="fr-FR" dirty="0"/>
              <a:t>sur le </a:t>
            </a:r>
            <a:r>
              <a:rPr lang="fr-FR" b="1" dirty="0">
                <a:solidFill>
                  <a:srgbClr val="0070C0"/>
                </a:solidFill>
              </a:rPr>
              <a:t>territoire</a:t>
            </a:r>
            <a:r>
              <a:rPr lang="fr-FR" dirty="0"/>
              <a:t> de </a:t>
            </a:r>
            <a:r>
              <a:rPr lang="fr-FR" dirty="0" smtClean="0"/>
              <a:t>Paris-Saclay</a:t>
            </a:r>
            <a:endParaRPr kumimoji="0" lang="fr-FR" altLang="fr-FR" b="0" i="0" u="none" strike="noStrike" cap="none" normalizeH="0" baseline="0" dirty="0" smtClean="0">
              <a:ln>
                <a:noFill/>
              </a:ln>
              <a:solidFill>
                <a:schemeClr val="tx1"/>
              </a:solidFill>
              <a:effectLst/>
            </a:endParaRPr>
          </a:p>
          <a:p>
            <a:pPr eaLnBrk="0" fontAlgn="base" hangingPunct="0">
              <a:lnSpc>
                <a:spcPct val="100000"/>
              </a:lnSpc>
              <a:spcBef>
                <a:spcPct val="0"/>
              </a:spcBef>
              <a:spcAft>
                <a:spcPct val="0"/>
              </a:spcAft>
            </a:pPr>
            <a:r>
              <a:rPr lang="fr-FR" altLang="fr-FR" dirty="0" smtClean="0"/>
              <a:t>Parce </a:t>
            </a:r>
            <a:r>
              <a:rPr lang="fr-FR" altLang="fr-FR" dirty="0" smtClean="0"/>
              <a:t>que l’</a:t>
            </a:r>
            <a:r>
              <a:rPr lang="fr-FR" altLang="fr-FR" dirty="0" err="1" smtClean="0"/>
              <a:t>Upsay</a:t>
            </a:r>
            <a:r>
              <a:rPr lang="fr-FR" altLang="fr-FR" dirty="0" smtClean="0"/>
              <a:t> doit pouvoir anticiper une </a:t>
            </a:r>
            <a:r>
              <a:rPr lang="fr-FR" altLang="fr-FR" b="1" dirty="0" smtClean="0">
                <a:solidFill>
                  <a:srgbClr val="0070C0"/>
                </a:solidFill>
              </a:rPr>
              <a:t>éventuelle </a:t>
            </a:r>
            <a:r>
              <a:rPr lang="fr-FR" altLang="fr-FR" b="1" dirty="0" smtClean="0">
                <a:solidFill>
                  <a:srgbClr val="0070C0"/>
                </a:solidFill>
              </a:rPr>
              <a:t>pénurie </a:t>
            </a:r>
            <a:r>
              <a:rPr lang="fr-FR" altLang="fr-FR" dirty="0" smtClean="0"/>
              <a:t>d’hébergement </a:t>
            </a:r>
          </a:p>
          <a:p>
            <a:pPr marL="0" indent="0" eaLnBrk="0" fontAlgn="base" hangingPunct="0">
              <a:lnSpc>
                <a:spcPct val="100000"/>
              </a:lnSpc>
              <a:spcBef>
                <a:spcPct val="0"/>
              </a:spcBef>
              <a:spcAft>
                <a:spcPct val="0"/>
              </a:spcAft>
              <a:buFontTx/>
              <a:buChar char="•"/>
            </a:pPr>
            <a:r>
              <a:rPr lang="fr-FR" altLang="fr-FR" dirty="0"/>
              <a:t>Parce que </a:t>
            </a:r>
            <a:r>
              <a:rPr lang="fr-FR" altLang="fr-FR" b="1" dirty="0">
                <a:solidFill>
                  <a:schemeClr val="accent5"/>
                </a:solidFill>
              </a:rPr>
              <a:t>d’autres  universités </a:t>
            </a:r>
            <a:r>
              <a:rPr lang="fr-FR" altLang="fr-FR" dirty="0"/>
              <a:t>de la région Ile de France pourraient utiliser aussi des datacentres du GPE pour profiter du réseau de FO privé entre ces </a:t>
            </a:r>
            <a:r>
              <a:rPr lang="fr-FR" altLang="fr-FR" dirty="0" smtClean="0"/>
              <a:t>sites</a:t>
            </a:r>
            <a:endParaRPr lang="fr-FR" altLang="fr-FR" dirty="0" smtClean="0"/>
          </a:p>
          <a:p>
            <a:pPr marL="0" indent="0" eaLnBrk="0" fontAlgn="base" hangingPunct="0">
              <a:lnSpc>
                <a:spcPct val="100000"/>
              </a:lnSpc>
              <a:spcBef>
                <a:spcPct val="0"/>
              </a:spcBef>
              <a:spcAft>
                <a:spcPct val="0"/>
              </a:spcAft>
              <a:buNone/>
            </a:pPr>
            <a:endParaRPr lang="fr-FR" altLang="fr-FR" dirty="0" smtClean="0"/>
          </a:p>
          <a:p>
            <a:pPr marL="0" indent="0" eaLnBrk="0" fontAlgn="base" hangingPunct="0">
              <a:lnSpc>
                <a:spcPct val="100000"/>
              </a:lnSpc>
              <a:spcBef>
                <a:spcPct val="0"/>
              </a:spcBef>
              <a:spcAft>
                <a:spcPct val="0"/>
              </a:spcAft>
              <a:buFontTx/>
              <a:buChar char="•"/>
            </a:pPr>
            <a:r>
              <a:rPr lang="fr-FR" altLang="fr-FR" dirty="0" smtClean="0"/>
              <a:t> A noter:</a:t>
            </a:r>
          </a:p>
          <a:p>
            <a:pPr lvl="1" eaLnBrk="0" fontAlgn="base" hangingPunct="0">
              <a:lnSpc>
                <a:spcPct val="100000"/>
              </a:lnSpc>
              <a:spcBef>
                <a:spcPct val="0"/>
              </a:spcBef>
              <a:spcAft>
                <a:spcPct val="0"/>
              </a:spcAft>
            </a:pPr>
            <a:r>
              <a:rPr lang="fr-FR" altLang="fr-FR" dirty="0" smtClean="0"/>
              <a:t>la </a:t>
            </a:r>
            <a:r>
              <a:rPr lang="fr-FR" altLang="fr-FR" dirty="0"/>
              <a:t>SGP a déjà des </a:t>
            </a:r>
            <a:r>
              <a:rPr lang="fr-FR" altLang="fr-FR" b="1" dirty="0">
                <a:solidFill>
                  <a:srgbClr val="0070C0"/>
                </a:solidFill>
              </a:rPr>
              <a:t>contacts</a:t>
            </a:r>
            <a:r>
              <a:rPr lang="fr-FR" altLang="fr-FR" dirty="0"/>
              <a:t> avec l'APHP, le ministère de la défense, le ministère de l'intérieur, RENATER</a:t>
            </a:r>
          </a:p>
          <a:p>
            <a:pPr lvl="1" eaLnBrk="0" fontAlgn="base" hangingPunct="0">
              <a:lnSpc>
                <a:spcPct val="100000"/>
              </a:lnSpc>
              <a:spcBef>
                <a:spcPct val="0"/>
              </a:spcBef>
              <a:spcAft>
                <a:spcPct val="0"/>
              </a:spcAft>
            </a:pPr>
            <a:r>
              <a:rPr lang="fr-FR" altLang="fr-FR" dirty="0" smtClean="0"/>
              <a:t>la </a:t>
            </a:r>
            <a:r>
              <a:rPr lang="fr-FR" altLang="fr-FR" dirty="0"/>
              <a:t>SGP souhaite mobiliser du financement auprès d’acteurs privés mais aussi de la caisse des dépôts ( qui est une banque publique), dans une logique de développement des territoires</a:t>
            </a:r>
          </a:p>
          <a:p>
            <a:pPr marL="0" indent="0" eaLnBrk="0" fontAlgn="base" hangingPunct="0">
              <a:lnSpc>
                <a:spcPct val="100000"/>
              </a:lnSpc>
              <a:spcBef>
                <a:spcPct val="0"/>
              </a:spcBef>
              <a:spcAft>
                <a:spcPct val="0"/>
              </a:spcAft>
              <a:buFontTx/>
              <a:buChar char="•"/>
            </a:pPr>
            <a:endParaRPr lang="fr-FR" altLang="fr-FR" dirty="0" smtClean="0"/>
          </a:p>
        </p:txBody>
      </p:sp>
      <p:sp>
        <p:nvSpPr>
          <p:cNvPr id="7" name="Rectangle 3"/>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638126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tracé du GPE sur le Plateau de Saclay </a:t>
            </a:r>
            <a:endParaRPr lang="fr-FR" dirty="0"/>
          </a:p>
        </p:txBody>
      </p:sp>
      <p:sp>
        <p:nvSpPr>
          <p:cNvPr id="3" name="Espace réservé du contenu 2"/>
          <p:cNvSpPr>
            <a:spLocks noGrp="1"/>
          </p:cNvSpPr>
          <p:nvPr>
            <p:ph idx="1"/>
          </p:nvPr>
        </p:nvSpPr>
        <p:spPr/>
        <p:txBody>
          <a:bodyPr/>
          <a:lstStyle/>
          <a:p>
            <a:r>
              <a:rPr lang="fr-FR" dirty="0"/>
              <a:t>2</a:t>
            </a:r>
            <a:r>
              <a:rPr lang="fr-FR" dirty="0" smtClean="0"/>
              <a:t> ou 3 de ces </a:t>
            </a:r>
            <a:r>
              <a:rPr lang="fr-FR" dirty="0" err="1" smtClean="0"/>
              <a:t>datacentres</a:t>
            </a:r>
            <a:r>
              <a:rPr lang="fr-FR" dirty="0" smtClean="0"/>
              <a:t> sont à l’étude sur le territoire de l’</a:t>
            </a:r>
            <a:r>
              <a:rPr lang="fr-FR" dirty="0" err="1" smtClean="0"/>
              <a:t>UPsay</a:t>
            </a:r>
            <a:r>
              <a:rPr lang="fr-FR" dirty="0" smtClean="0"/>
              <a:t>.</a:t>
            </a:r>
          </a:p>
          <a:p>
            <a:r>
              <a:rPr lang="fr-FR" dirty="0" smtClean="0"/>
              <a:t>Les datacentres seront disponibles en 2024</a:t>
            </a:r>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022" y="2888665"/>
            <a:ext cx="4444802" cy="313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Espace réservé du contenu 8"/>
          <p:cNvPicPr>
            <a:picLocks/>
          </p:cNvPicPr>
          <p:nvPr/>
        </p:nvPicPr>
        <p:blipFill rotWithShape="1">
          <a:blip r:embed="rId3"/>
          <a:srcRect t="58622" r="43970"/>
          <a:stretch/>
        </p:blipFill>
        <p:spPr>
          <a:xfrm>
            <a:off x="6096000" y="2972243"/>
            <a:ext cx="4005801" cy="2445734"/>
          </a:xfrm>
          <a:prstGeom prst="rect">
            <a:avLst/>
          </a:prstGeom>
        </p:spPr>
      </p:pic>
    </p:spTree>
    <p:extLst>
      <p:ext uri="{BB962C8B-B14F-4D97-AF65-F5344CB8AC3E}">
        <p14:creationId xmlns:p14="http://schemas.microsoft.com/office/powerpoint/2010/main" val="1361689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Actuellement à l’université Paris-Saclay</a:t>
            </a:r>
            <a:endParaRPr lang="fr-FR" dirty="0"/>
          </a:p>
        </p:txBody>
      </p:sp>
      <p:sp>
        <p:nvSpPr>
          <p:cNvPr id="3" name="Espace réservé du contenu 2"/>
          <p:cNvSpPr>
            <a:spLocks noGrp="1"/>
          </p:cNvSpPr>
          <p:nvPr>
            <p:ph idx="1"/>
          </p:nvPr>
        </p:nvSpPr>
        <p:spPr/>
        <p:txBody>
          <a:bodyPr/>
          <a:lstStyle/>
          <a:p>
            <a:r>
              <a:rPr lang="fr-FR" dirty="0" smtClean="0"/>
              <a:t>L’IDRIS peut héberger plusieurs mésocentres</a:t>
            </a:r>
          </a:p>
          <a:p>
            <a:r>
              <a:rPr lang="fr-FR" dirty="0" smtClean="0"/>
              <a:t>2 grandes salles ( &gt; </a:t>
            </a:r>
            <a:r>
              <a:rPr lang="fr-FR" dirty="0"/>
              <a:t>2</a:t>
            </a:r>
            <a:r>
              <a:rPr lang="fr-FR" dirty="0" smtClean="0"/>
              <a:t>00m2 chacune ) ( P2I0 vallée + polytechnique)</a:t>
            </a:r>
          </a:p>
          <a:p>
            <a:r>
              <a:rPr lang="fr-FR" dirty="0" smtClean="0"/>
              <a:t>Beaucoup de salles plus petites</a:t>
            </a:r>
          </a:p>
          <a:p>
            <a:r>
              <a:rPr lang="fr-FR" dirty="0" smtClean="0"/>
              <a:t>2 datacentres privés :  code du marché public ne nous permet pas de faire appel à un prestataire privé sur une longue période de temps</a:t>
            </a:r>
          </a:p>
          <a:p>
            <a:pPr marL="0" indent="0" algn="ctr">
              <a:buNone/>
            </a:pPr>
            <a:r>
              <a:rPr lang="fr-FR" b="1" dirty="0" smtClean="0">
                <a:solidFill>
                  <a:srgbClr val="0070C0"/>
                </a:solidFill>
              </a:rPr>
              <a:t>Actuellement suffisant mais pour combien de temps?</a:t>
            </a:r>
          </a:p>
          <a:p>
            <a:endParaRPr lang="fr-FR" b="1" dirty="0">
              <a:solidFill>
                <a:srgbClr val="0070C0"/>
              </a:solidFill>
            </a:endParaRPr>
          </a:p>
        </p:txBody>
      </p:sp>
    </p:spTree>
    <p:extLst>
      <p:ext uri="{BB962C8B-B14F-4D97-AF65-F5344CB8AC3E}">
        <p14:creationId xmlns:p14="http://schemas.microsoft.com/office/powerpoint/2010/main" val="2815505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Etude de coût</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Difficile  d’estimer les besoins informatiques dans 5 ans.</a:t>
            </a:r>
          </a:p>
          <a:p>
            <a:r>
              <a:rPr lang="fr-FR" dirty="0" smtClean="0"/>
              <a:t>Idée:</a:t>
            </a:r>
          </a:p>
          <a:p>
            <a:pPr lvl="1"/>
            <a:r>
              <a:rPr lang="fr-FR" dirty="0" smtClean="0"/>
              <a:t>Comparer le coût de revient ACTUEL de la salle informatique de l’Ecole polytechnique avec les prévisions du GPE</a:t>
            </a:r>
          </a:p>
          <a:p>
            <a:r>
              <a:rPr lang="fr-FR" dirty="0"/>
              <a:t>Pour le GPE, il faut que le projet ait une rentabilité financière ou du moins un gain socio-économique. </a:t>
            </a:r>
          </a:p>
          <a:p>
            <a:r>
              <a:rPr lang="fr-FR" dirty="0"/>
              <a:t>Pour l’Université Paris-Saclay, il faut que le projet ne revienne pas plus cher que la construction de son propre </a:t>
            </a:r>
            <a:r>
              <a:rPr lang="fr-FR" dirty="0" smtClean="0"/>
              <a:t>datacentre</a:t>
            </a:r>
          </a:p>
          <a:p>
            <a:r>
              <a:rPr lang="fr-FR" dirty="0"/>
              <a:t>Remarque de TACTIS </a:t>
            </a:r>
            <a:r>
              <a:rPr lang="fr-FR" dirty="0" smtClean="0"/>
              <a:t>:</a:t>
            </a:r>
          </a:p>
          <a:p>
            <a:pPr lvl="1"/>
            <a:r>
              <a:rPr lang="fr-FR" i="1" dirty="0"/>
              <a:t>Ce premier cadrage de l'horizon des possibles doit être affiné par des études techniques plus précises d'implantation de ces sites dans le GPE. L'un des points importants de l'analyse consistera à définir la possibilité de livrer  une puissance électrique de 15 </a:t>
            </a:r>
            <a:r>
              <a:rPr lang="fr-FR" i="1" dirty="0" err="1"/>
              <a:t>Kw</a:t>
            </a:r>
            <a:r>
              <a:rPr lang="fr-FR" i="1" dirty="0"/>
              <a:t>/Baie. </a:t>
            </a:r>
            <a:endParaRPr lang="fr-FR" dirty="0" smtClean="0"/>
          </a:p>
          <a:p>
            <a:endParaRPr lang="fr-FR" dirty="0" smtClean="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3016" y="0"/>
            <a:ext cx="2647950" cy="1724025"/>
          </a:xfrm>
          <a:prstGeom prst="rect">
            <a:avLst/>
          </a:prstGeom>
        </p:spPr>
      </p:pic>
    </p:spTree>
    <p:extLst>
      <p:ext uri="{BB962C8B-B14F-4D97-AF65-F5344CB8AC3E}">
        <p14:creationId xmlns:p14="http://schemas.microsoft.com/office/powerpoint/2010/main" val="2717674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 salle informatique de l’école Polytechnique AUJOURD’HUI</a:t>
            </a:r>
            <a:endParaRPr lang="fr-FR" dirty="0"/>
          </a:p>
        </p:txBody>
      </p:sp>
      <p:sp>
        <p:nvSpPr>
          <p:cNvPr id="3" name="Espace réservé du contenu 2"/>
          <p:cNvSpPr>
            <a:spLocks noGrp="1"/>
          </p:cNvSpPr>
          <p:nvPr>
            <p:ph idx="1"/>
          </p:nvPr>
        </p:nvSpPr>
        <p:spPr>
          <a:xfrm>
            <a:off x="838200" y="1825625"/>
            <a:ext cx="10057760" cy="1186516"/>
          </a:xfrm>
        </p:spPr>
        <p:txBody>
          <a:bodyPr>
            <a:normAutofit fontScale="92500"/>
          </a:bodyPr>
          <a:lstStyle/>
          <a:p>
            <a:r>
              <a:rPr lang="fr-FR" dirty="0" smtClean="0"/>
              <a:t>220m2  - 600KW disponibles - 230 KW utilisés actuellement  - ½ ondulé.</a:t>
            </a:r>
            <a:endParaRPr lang="fr-FR" dirty="0"/>
          </a:p>
          <a:p>
            <a:r>
              <a:rPr lang="fr-FR" dirty="0" smtClean="0"/>
              <a:t>Porte froides actives + passives + allée froide</a:t>
            </a:r>
          </a:p>
          <a:p>
            <a:endParaRPr lang="fr-FR" dirty="0"/>
          </a:p>
          <a:p>
            <a:endParaRPr lang="fr-FR" dirty="0"/>
          </a:p>
        </p:txBody>
      </p:sp>
      <p:sp>
        <p:nvSpPr>
          <p:cNvPr id="4" name="ZoneTexte 3"/>
          <p:cNvSpPr txBox="1"/>
          <p:nvPr/>
        </p:nvSpPr>
        <p:spPr>
          <a:xfrm>
            <a:off x="4960683" y="3511603"/>
            <a:ext cx="6127377" cy="4955203"/>
          </a:xfrm>
          <a:prstGeom prst="rect">
            <a:avLst/>
          </a:prstGeom>
          <a:noFill/>
        </p:spPr>
        <p:txBody>
          <a:bodyPr wrap="square" rtlCol="0">
            <a:spAutoFit/>
          </a:bodyPr>
          <a:lstStyle/>
          <a:p>
            <a:r>
              <a:rPr lang="fr-FR" sz="2800" dirty="0" smtClean="0"/>
              <a:t>Héberge:</a:t>
            </a:r>
          </a:p>
          <a:p>
            <a:pPr lvl="1"/>
            <a:r>
              <a:rPr lang="fr-FR" sz="2000" dirty="0"/>
              <a:t>M</a:t>
            </a:r>
            <a:r>
              <a:rPr lang="fr-FR" sz="2000" dirty="0" smtClean="0"/>
              <a:t>ésocentres </a:t>
            </a:r>
            <a:r>
              <a:rPr lang="fr-FR" sz="2000" dirty="0" err="1" smtClean="0"/>
              <a:t>phymath</a:t>
            </a:r>
            <a:r>
              <a:rPr lang="fr-FR" sz="2000" dirty="0" smtClean="0"/>
              <a:t> + une partie de ( IPSL + GRIF)</a:t>
            </a:r>
          </a:p>
          <a:p>
            <a:pPr lvl="1"/>
            <a:r>
              <a:rPr lang="fr-FR" sz="2000" dirty="0" smtClean="0"/>
              <a:t>1 nœud grille</a:t>
            </a:r>
          </a:p>
          <a:p>
            <a:pPr lvl="1"/>
            <a:r>
              <a:rPr lang="fr-FR" sz="2000" dirty="0" smtClean="0"/>
              <a:t>1 centre de données ( IPSL)</a:t>
            </a:r>
          </a:p>
          <a:p>
            <a:pPr lvl="1"/>
            <a:r>
              <a:rPr lang="fr-FR" sz="2000" dirty="0" smtClean="0"/>
              <a:t>Des clusters HPC</a:t>
            </a:r>
          </a:p>
          <a:p>
            <a:pPr lvl="1"/>
            <a:r>
              <a:rPr lang="fr-FR" sz="2000" dirty="0" smtClean="0"/>
              <a:t>Des clusters « </a:t>
            </a:r>
            <a:r>
              <a:rPr lang="fr-FR" sz="2000" dirty="0" err="1" smtClean="0"/>
              <a:t>big</a:t>
            </a:r>
            <a:r>
              <a:rPr lang="fr-FR" sz="2000" dirty="0" smtClean="0"/>
              <a:t> data »</a:t>
            </a:r>
          </a:p>
          <a:p>
            <a:pPr lvl="1"/>
            <a:r>
              <a:rPr lang="fr-FR" sz="2000" dirty="0" smtClean="0"/>
              <a:t>Des clusters </a:t>
            </a:r>
            <a:r>
              <a:rPr lang="fr-FR" sz="2000" dirty="0" err="1" smtClean="0"/>
              <a:t>manycore</a:t>
            </a:r>
            <a:endParaRPr lang="fr-FR" sz="2000" dirty="0" smtClean="0"/>
          </a:p>
          <a:p>
            <a:pPr lvl="1"/>
            <a:r>
              <a:rPr lang="fr-FR" sz="2000" dirty="0" smtClean="0"/>
              <a:t>Des machines de service ( serveurs web, DNS, GIT …)</a:t>
            </a:r>
          </a:p>
          <a:p>
            <a:pPr lvl="1"/>
            <a:r>
              <a:rPr lang="fr-FR" sz="2000" dirty="0" smtClean="0"/>
              <a:t>Du cloud ( </a:t>
            </a:r>
            <a:r>
              <a:rPr lang="fr-FR" sz="2000" dirty="0" err="1" smtClean="0"/>
              <a:t>openstack</a:t>
            </a:r>
            <a:r>
              <a:rPr lang="fr-FR" sz="2000" dirty="0" smtClean="0"/>
              <a:t> + </a:t>
            </a:r>
            <a:r>
              <a:rPr lang="fr-FR" sz="2000" dirty="0" err="1" smtClean="0"/>
              <a:t>owncloud</a:t>
            </a:r>
            <a:r>
              <a:rPr lang="fr-FR" sz="2000" dirty="0" smtClean="0"/>
              <a:t> …)</a:t>
            </a:r>
          </a:p>
          <a:p>
            <a:pPr lvl="1"/>
            <a:r>
              <a:rPr lang="fr-FR" sz="2000" dirty="0" smtClean="0"/>
              <a:t>Du stockage réparti ( </a:t>
            </a:r>
            <a:r>
              <a:rPr lang="fr-FR" sz="2000" dirty="0" err="1" smtClean="0"/>
              <a:t>ceph</a:t>
            </a:r>
            <a:r>
              <a:rPr lang="fr-FR" sz="2000" dirty="0" smtClean="0"/>
              <a:t>, </a:t>
            </a:r>
            <a:r>
              <a:rPr lang="fr-FR" sz="2000" dirty="0" err="1" smtClean="0"/>
              <a:t>openio</a:t>
            </a:r>
            <a:r>
              <a:rPr lang="fr-FR" sz="2000" dirty="0" smtClean="0"/>
              <a:t>, </a:t>
            </a:r>
            <a:r>
              <a:rPr lang="fr-FR" sz="2000" dirty="0" err="1" smtClean="0"/>
              <a:t>rozoFS</a:t>
            </a:r>
            <a:r>
              <a:rPr lang="fr-FR" sz="2000" dirty="0" smtClean="0"/>
              <a:t> …)</a:t>
            </a:r>
          </a:p>
          <a:p>
            <a:pPr lvl="1"/>
            <a:endParaRPr lang="fr-FR" sz="2400" dirty="0" smtClean="0"/>
          </a:p>
          <a:p>
            <a:endParaRPr lang="fr-FR" sz="2800" dirty="0" smtClean="0"/>
          </a:p>
          <a:p>
            <a:endParaRPr lang="fr-FR" sz="2800" dirty="0" smtClean="0"/>
          </a:p>
          <a:p>
            <a:endParaRPr lang="fr-FR" sz="2800" dirty="0"/>
          </a:p>
        </p:txBody>
      </p:sp>
      <p:sp>
        <p:nvSpPr>
          <p:cNvPr id="5" name="ZoneTexte 4"/>
          <p:cNvSpPr txBox="1"/>
          <p:nvPr/>
        </p:nvSpPr>
        <p:spPr>
          <a:xfrm>
            <a:off x="714615" y="3880437"/>
            <a:ext cx="2177071" cy="2462213"/>
          </a:xfrm>
          <a:prstGeom prst="rect">
            <a:avLst/>
          </a:prstGeom>
          <a:noFill/>
        </p:spPr>
        <p:txBody>
          <a:bodyPr wrap="none" rtlCol="0">
            <a:spAutoFit/>
          </a:bodyPr>
          <a:lstStyle/>
          <a:p>
            <a:r>
              <a:rPr lang="fr-FR" sz="2800" dirty="0" smtClean="0"/>
              <a:t>Thématiques:</a:t>
            </a:r>
          </a:p>
          <a:p>
            <a:pPr lvl="1"/>
            <a:r>
              <a:rPr lang="fr-FR" dirty="0" smtClean="0"/>
              <a:t>Mathématiques</a:t>
            </a:r>
          </a:p>
          <a:p>
            <a:pPr lvl="1"/>
            <a:r>
              <a:rPr lang="fr-FR" dirty="0" smtClean="0"/>
              <a:t>Physique</a:t>
            </a:r>
          </a:p>
          <a:p>
            <a:pPr lvl="1"/>
            <a:r>
              <a:rPr lang="fr-FR" dirty="0" smtClean="0"/>
              <a:t>Mécanique</a:t>
            </a:r>
          </a:p>
          <a:p>
            <a:pPr lvl="1"/>
            <a:r>
              <a:rPr lang="fr-FR" dirty="0" smtClean="0"/>
              <a:t>Biologie</a:t>
            </a:r>
          </a:p>
          <a:p>
            <a:pPr lvl="1"/>
            <a:r>
              <a:rPr lang="fr-FR" dirty="0" smtClean="0"/>
              <a:t>Chimie</a:t>
            </a:r>
          </a:p>
          <a:p>
            <a:pPr lvl="1"/>
            <a:r>
              <a:rPr lang="fr-FR" dirty="0" smtClean="0"/>
              <a:t>Economie</a:t>
            </a:r>
          </a:p>
          <a:p>
            <a:pPr lvl="1"/>
            <a:r>
              <a:rPr lang="fr-FR" dirty="0" smtClean="0"/>
              <a:t>Informatique</a:t>
            </a:r>
            <a:endParaRPr lang="fr-FR" dirty="0"/>
          </a:p>
        </p:txBody>
      </p:sp>
      <p:sp>
        <p:nvSpPr>
          <p:cNvPr id="6" name="ZoneTexte 5"/>
          <p:cNvSpPr txBox="1"/>
          <p:nvPr/>
        </p:nvSpPr>
        <p:spPr>
          <a:xfrm>
            <a:off x="1385133" y="2815845"/>
            <a:ext cx="8793882" cy="523220"/>
          </a:xfrm>
          <a:prstGeom prst="rect">
            <a:avLst/>
          </a:prstGeom>
          <a:noFill/>
        </p:spPr>
        <p:txBody>
          <a:bodyPr wrap="none" rtlCol="0">
            <a:spAutoFit/>
          </a:bodyPr>
          <a:lstStyle/>
          <a:p>
            <a:r>
              <a:rPr lang="fr-FR" sz="2800" dirty="0" smtClean="0">
                <a:solidFill>
                  <a:srgbClr val="0070C0"/>
                </a:solidFill>
              </a:rPr>
              <a:t>Représentatif de ce qu’il y a dans la plupart des universités </a:t>
            </a:r>
            <a:endParaRPr lang="fr-FR" sz="2800" dirty="0">
              <a:solidFill>
                <a:srgbClr val="0070C0"/>
              </a:solidFill>
            </a:endParaRPr>
          </a:p>
        </p:txBody>
      </p:sp>
    </p:spTree>
    <p:extLst>
      <p:ext uri="{BB962C8B-B14F-4D97-AF65-F5344CB8AC3E}">
        <p14:creationId xmlns:p14="http://schemas.microsoft.com/office/powerpoint/2010/main" val="5827953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9366" y="57763"/>
            <a:ext cx="10515600" cy="1325563"/>
          </a:xfrm>
        </p:spPr>
        <p:txBody>
          <a:bodyPr/>
          <a:lstStyle/>
          <a:p>
            <a:pPr algn="ctr"/>
            <a:r>
              <a:rPr lang="fr-FR" dirty="0" smtClean="0"/>
              <a:t>Coût Ecole polytechnique – fonctionnement </a:t>
            </a:r>
            <a:endParaRPr lang="fr-FR" dirty="0"/>
          </a:p>
        </p:txBody>
      </p:sp>
      <p:sp>
        <p:nvSpPr>
          <p:cNvPr id="4" name="Rectangle 1"/>
          <p:cNvSpPr>
            <a:spLocks noGrp="1" noChangeArrowheads="1"/>
          </p:cNvSpPr>
          <p:nvPr>
            <p:ph idx="1"/>
          </p:nvPr>
        </p:nvSpPr>
        <p:spPr bwMode="auto">
          <a:xfrm>
            <a:off x="592311" y="1230730"/>
            <a:ext cx="11425518"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None/>
            </a:pPr>
            <a:r>
              <a:rPr lang="fr-FR" sz="1800" dirty="0"/>
              <a:t>Pour une baie de 15KW, la moitié en ondulé, le reste en non ondulé, et sans groupe électrogène,</a:t>
            </a:r>
            <a:br>
              <a:rPr lang="fr-FR" sz="1800" dirty="0"/>
            </a:br>
            <a:r>
              <a:rPr lang="fr-FR" sz="1800" dirty="0"/>
              <a:t>1 PUE de 1.5 et 0.1 €/kW/h </a:t>
            </a:r>
            <a:br>
              <a:rPr lang="fr-FR" sz="1800" dirty="0"/>
            </a:br>
            <a:r>
              <a:rPr lang="fr-FR" sz="1800" dirty="0"/>
              <a:t/>
            </a:r>
            <a:br>
              <a:rPr lang="fr-FR" sz="1800" dirty="0"/>
            </a:br>
            <a:r>
              <a:rPr lang="fr-FR" sz="2000" b="1" dirty="0">
                <a:solidFill>
                  <a:srgbClr val="0070C0"/>
                </a:solidFill>
              </a:rPr>
              <a:t>Électricité </a:t>
            </a:r>
            <a:r>
              <a:rPr lang="fr-FR" sz="2000" b="1" dirty="0" smtClean="0">
                <a:solidFill>
                  <a:srgbClr val="0070C0"/>
                </a:solidFill>
              </a:rPr>
              <a:t>~ </a:t>
            </a:r>
            <a:r>
              <a:rPr lang="fr-FR" sz="2000" b="1" dirty="0">
                <a:solidFill>
                  <a:srgbClr val="0070C0"/>
                </a:solidFill>
              </a:rPr>
              <a:t>15K€</a:t>
            </a:r>
            <a:r>
              <a:rPr lang="fr-FR" sz="2000" b="1" dirty="0" smtClean="0">
                <a:solidFill>
                  <a:srgbClr val="0070C0"/>
                </a:solidFill>
              </a:rPr>
              <a:t>/baie/an</a:t>
            </a:r>
          </a:p>
          <a:p>
            <a:pPr marL="0" lvl="0" indent="0">
              <a:lnSpc>
                <a:spcPct val="100000"/>
              </a:lnSpc>
              <a:buNone/>
            </a:pPr>
            <a:r>
              <a:rPr lang="fr-FR" sz="1800" dirty="0"/>
              <a:t/>
            </a:r>
            <a:br>
              <a:rPr lang="fr-FR" sz="1800" dirty="0"/>
            </a:br>
            <a:r>
              <a:rPr lang="fr-FR" sz="1800" dirty="0"/>
              <a:t>Maintenance onduleur :  </a:t>
            </a:r>
            <a:r>
              <a:rPr lang="fr-FR" sz="1800" dirty="0" smtClean="0"/>
              <a:t>300€/baie/an</a:t>
            </a:r>
            <a:r>
              <a:rPr lang="fr-FR" sz="1800" dirty="0"/>
              <a:t/>
            </a:r>
            <a:br>
              <a:rPr lang="fr-FR" sz="1800" dirty="0"/>
            </a:br>
            <a:r>
              <a:rPr lang="fr-FR" sz="1800" dirty="0"/>
              <a:t>Détection incendie: 24€/baie/an </a:t>
            </a:r>
            <a:br>
              <a:rPr lang="fr-FR" sz="1800" dirty="0"/>
            </a:br>
            <a:r>
              <a:rPr lang="fr-FR" sz="1800" dirty="0"/>
              <a:t>Extinction incendie : FE13 :  18€/baie/an </a:t>
            </a:r>
            <a:br>
              <a:rPr lang="fr-FR" sz="1800" dirty="0"/>
            </a:br>
            <a:r>
              <a:rPr lang="fr-FR" sz="1800" dirty="0"/>
              <a:t>ETP pompiers : 1/4h/jour/70 baies = 18€/baie/an </a:t>
            </a:r>
            <a:br>
              <a:rPr lang="fr-FR" sz="1800" dirty="0"/>
            </a:br>
            <a:r>
              <a:rPr lang="fr-FR" sz="1800" dirty="0"/>
              <a:t>ETP électricité/clim : 2h/semaine/70 baies : 20€/baie/an </a:t>
            </a:r>
            <a:br>
              <a:rPr lang="fr-FR" sz="1800" dirty="0"/>
            </a:br>
            <a:r>
              <a:rPr lang="fr-FR" sz="1800" dirty="0"/>
              <a:t>Maintenance eau glacée : </a:t>
            </a:r>
            <a:r>
              <a:rPr lang="fr-FR" sz="1800" dirty="0" smtClean="0"/>
              <a:t>1000€/baie/an</a:t>
            </a:r>
            <a:r>
              <a:rPr lang="fr-FR" sz="1800" dirty="0"/>
              <a:t/>
            </a:r>
            <a:br>
              <a:rPr lang="fr-FR" sz="1800" dirty="0"/>
            </a:br>
            <a:r>
              <a:rPr lang="fr-FR" sz="1800" dirty="0"/>
              <a:t>Maintenance transformateur  : </a:t>
            </a:r>
            <a:r>
              <a:rPr lang="fr-FR" sz="1800" dirty="0" smtClean="0"/>
              <a:t>2000€*2/70 baies =57€/baie/an</a:t>
            </a:r>
            <a:r>
              <a:rPr lang="fr-FR" sz="1800" dirty="0"/>
              <a:t/>
            </a:r>
            <a:br>
              <a:rPr lang="fr-FR" sz="1800" dirty="0"/>
            </a:br>
            <a:r>
              <a:rPr lang="fr-FR" sz="1800" dirty="0"/>
              <a:t>Maintenance baies niveau 1 : 14€/baie/an </a:t>
            </a:r>
            <a:endParaRPr lang="fr-FR" sz="1800" dirty="0" smtClean="0"/>
          </a:p>
          <a:p>
            <a:pPr marL="0" lvl="0" indent="0">
              <a:lnSpc>
                <a:spcPct val="100000"/>
              </a:lnSpc>
              <a:buNone/>
            </a:pPr>
            <a:r>
              <a:rPr lang="fr-FR" sz="1800" dirty="0" smtClean="0"/>
              <a:t>Batterie pour les onduleurs: 30K€/1 jeu de batterie / 5ans -&gt;  85*2€/baie/an</a:t>
            </a:r>
            <a:r>
              <a:rPr lang="fr-FR" sz="1800" dirty="0"/>
              <a:t/>
            </a:r>
            <a:br>
              <a:rPr lang="fr-FR" sz="1800" dirty="0"/>
            </a:br>
            <a:r>
              <a:rPr lang="fr-FR" sz="1800" dirty="0"/>
              <a:t/>
            </a:r>
            <a:br>
              <a:rPr lang="fr-FR" sz="1800" dirty="0"/>
            </a:br>
            <a:r>
              <a:rPr lang="fr-FR" sz="1800" dirty="0"/>
              <a:t>Actuellement, parce que les services sont mutualisés pour toute l'école,  le coût est dominé par l’électricité.</a:t>
            </a:r>
            <a:br>
              <a:rPr lang="fr-FR" sz="1800" dirty="0"/>
            </a:br>
            <a:r>
              <a:rPr lang="fr-FR" sz="1800" dirty="0"/>
              <a:t/>
            </a:r>
            <a:br>
              <a:rPr lang="fr-FR" sz="1800" dirty="0"/>
            </a:br>
            <a:r>
              <a:rPr lang="fr-FR" sz="1800" dirty="0"/>
              <a:t>A cela, il faudrait ajouter le coût de construction d'un bâtiment industriel équipé : </a:t>
            </a:r>
            <a:r>
              <a:rPr lang="fr-FR" sz="1800" dirty="0" smtClean="0"/>
              <a:t>environ</a:t>
            </a:r>
            <a:r>
              <a:rPr lang="fr-FR" sz="1800" dirty="0"/>
              <a:t>  6M€ pour  80 baies </a:t>
            </a:r>
            <a:r>
              <a:rPr lang="fr-FR" sz="1800" dirty="0" smtClean="0"/>
              <a:t>.</a:t>
            </a:r>
          </a:p>
          <a:p>
            <a:pPr marL="0" lvl="0" indent="0" algn="ctr">
              <a:lnSpc>
                <a:spcPct val="100000"/>
              </a:lnSpc>
              <a:buNone/>
            </a:pPr>
            <a:r>
              <a:rPr lang="fr-FR" sz="2000" b="1" dirty="0">
                <a:solidFill>
                  <a:srgbClr val="FF0000"/>
                </a:solidFill>
              </a:rPr>
              <a:t> </a:t>
            </a:r>
            <a:r>
              <a:rPr lang="fr-FR" sz="2000" b="1" dirty="0" smtClean="0">
                <a:solidFill>
                  <a:srgbClr val="FF0000"/>
                </a:solidFill>
              </a:rPr>
              <a:t> </a:t>
            </a:r>
            <a:r>
              <a:rPr lang="fr-FR" sz="2000" b="1" dirty="0" smtClean="0">
                <a:solidFill>
                  <a:srgbClr val="0070C0"/>
                </a:solidFill>
              </a:rPr>
              <a:t>Bâtiment ~ 6K€/baie/an</a:t>
            </a:r>
          </a:p>
        </p:txBody>
      </p:sp>
      <p:sp>
        <p:nvSpPr>
          <p:cNvPr id="3" name="ZoneTexte 2"/>
          <p:cNvSpPr txBox="1"/>
          <p:nvPr/>
        </p:nvSpPr>
        <p:spPr>
          <a:xfrm>
            <a:off x="6715845" y="3273399"/>
            <a:ext cx="4482574" cy="461665"/>
          </a:xfrm>
          <a:prstGeom prst="rect">
            <a:avLst/>
          </a:prstGeom>
          <a:noFill/>
        </p:spPr>
        <p:txBody>
          <a:bodyPr wrap="none" rtlCol="0">
            <a:spAutoFit/>
          </a:bodyPr>
          <a:lstStyle/>
          <a:p>
            <a:r>
              <a:rPr lang="fr-FR" sz="2400" b="1" dirty="0" smtClean="0">
                <a:solidFill>
                  <a:srgbClr val="0070C0"/>
                </a:solidFill>
              </a:rPr>
              <a:t>Fonctionnement ~ 1700€/baie/an</a:t>
            </a:r>
            <a:endParaRPr lang="fr-FR" sz="2400" b="1" dirty="0">
              <a:solidFill>
                <a:srgbClr val="0070C0"/>
              </a:solidFill>
            </a:endParaRPr>
          </a:p>
        </p:txBody>
      </p:sp>
    </p:spTree>
    <p:extLst>
      <p:ext uri="{BB962C8B-B14F-4D97-AF65-F5344CB8AC3E}">
        <p14:creationId xmlns:p14="http://schemas.microsoft.com/office/powerpoint/2010/main" val="2420989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Merci à :</a:t>
            </a:r>
            <a:endParaRPr lang="fr-FR" dirty="0"/>
          </a:p>
        </p:txBody>
      </p:sp>
      <p:sp>
        <p:nvSpPr>
          <p:cNvPr id="3" name="Espace réservé du contenu 2"/>
          <p:cNvSpPr>
            <a:spLocks noGrp="1"/>
          </p:cNvSpPr>
          <p:nvPr>
            <p:ph idx="1"/>
          </p:nvPr>
        </p:nvSpPr>
        <p:spPr/>
        <p:txBody>
          <a:bodyPr/>
          <a:lstStyle/>
          <a:p>
            <a:r>
              <a:rPr lang="fr-FR" dirty="0" smtClean="0"/>
              <a:t>François de </a:t>
            </a:r>
            <a:r>
              <a:rPr lang="fr-FR" dirty="0" err="1" smtClean="0"/>
              <a:t>Castelbajac</a:t>
            </a:r>
            <a:r>
              <a:rPr lang="fr-FR" dirty="0" smtClean="0"/>
              <a:t>, DSI de l’</a:t>
            </a:r>
            <a:r>
              <a:rPr lang="fr-FR" dirty="0" err="1" smtClean="0"/>
              <a:t>UPSay</a:t>
            </a:r>
            <a:r>
              <a:rPr lang="fr-FR" dirty="0" smtClean="0"/>
              <a:t>, qui m’ai mis en contact avec </a:t>
            </a:r>
            <a:r>
              <a:rPr lang="fr-FR" dirty="0" err="1" smtClean="0"/>
              <a:t>Gaelle</a:t>
            </a:r>
            <a:r>
              <a:rPr lang="fr-FR" dirty="0" smtClean="0"/>
              <a:t>,</a:t>
            </a:r>
          </a:p>
          <a:p>
            <a:r>
              <a:rPr lang="fr-FR" dirty="0" err="1" smtClean="0"/>
              <a:t>Gaelle</a:t>
            </a:r>
            <a:r>
              <a:rPr lang="fr-FR" dirty="0" smtClean="0"/>
              <a:t> </a:t>
            </a:r>
            <a:r>
              <a:rPr lang="fr-FR" dirty="0"/>
              <a:t>Pinson, responsable du développement des </a:t>
            </a:r>
            <a:r>
              <a:rPr lang="fr-FR" dirty="0" err="1"/>
              <a:t>datacenters</a:t>
            </a:r>
            <a:r>
              <a:rPr lang="fr-FR" dirty="0"/>
              <a:t> à la Société du Grand Paris, dans le cadre du projet de valorisation numérique Grand </a:t>
            </a:r>
            <a:r>
              <a:rPr lang="fr-FR" dirty="0" smtClean="0"/>
              <a:t>Paris Express</a:t>
            </a:r>
          </a:p>
          <a:p>
            <a:r>
              <a:rPr lang="fr-FR" dirty="0" smtClean="0"/>
              <a:t>Nicolas Potier et Vianney </a:t>
            </a:r>
            <a:r>
              <a:rPr lang="fr-FR" dirty="0" err="1"/>
              <a:t>Pangrazi</a:t>
            </a:r>
            <a:r>
              <a:rPr lang="fr-FR" dirty="0"/>
              <a:t> </a:t>
            </a:r>
            <a:r>
              <a:rPr lang="fr-FR" dirty="0" smtClean="0"/>
              <a:t>, de </a:t>
            </a:r>
            <a:r>
              <a:rPr lang="fr-FR" dirty="0" err="1" smtClean="0"/>
              <a:t>tactis</a:t>
            </a:r>
            <a:r>
              <a:rPr lang="fr-FR" dirty="0" smtClean="0"/>
              <a:t> , société spécialisée dans </a:t>
            </a:r>
            <a:r>
              <a:rPr lang="fr-FR" dirty="0"/>
              <a:t>l’aménagement numérique du territoire</a:t>
            </a:r>
          </a:p>
          <a:p>
            <a:pPr marL="0"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913" y="5158628"/>
            <a:ext cx="2943225" cy="62865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882" y="5158628"/>
            <a:ext cx="2705100" cy="169545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8800" y="502737"/>
            <a:ext cx="2266952" cy="762000"/>
          </a:xfrm>
          <a:prstGeom prst="rect">
            <a:avLst/>
          </a:prstGeom>
        </p:spPr>
      </p:pic>
    </p:spTree>
    <p:extLst>
      <p:ext uri="{BB962C8B-B14F-4D97-AF65-F5344CB8AC3E}">
        <p14:creationId xmlns:p14="http://schemas.microsoft.com/office/powerpoint/2010/main" val="3710714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Coûts GPE</a:t>
            </a:r>
            <a:endParaRPr lang="fr-FR" dirty="0"/>
          </a:p>
        </p:txBody>
      </p:sp>
      <p:sp>
        <p:nvSpPr>
          <p:cNvPr id="3" name="Espace réservé du contenu 2"/>
          <p:cNvSpPr>
            <a:spLocks noGrp="1"/>
          </p:cNvSpPr>
          <p:nvPr>
            <p:ph idx="1"/>
          </p:nvPr>
        </p:nvSpPr>
        <p:spPr/>
        <p:txBody>
          <a:bodyPr>
            <a:normAutofit/>
          </a:bodyPr>
          <a:lstStyle/>
          <a:p>
            <a:r>
              <a:rPr lang="fr-FR" i="1" dirty="0"/>
              <a:t>Polytechnique pourrait recourir à l’offre de la SGP pour tout ce qui concerne la capacité de stockage et de calcul. Ces besoins sont a priori compatibles avec les capacités que souhaite fournir la SGP dans ses centres, dans la mesure où les spécifications techniques restent à définir</a:t>
            </a:r>
            <a:r>
              <a:rPr lang="fr-FR" i="1" dirty="0" smtClean="0"/>
              <a:t>.</a:t>
            </a:r>
          </a:p>
          <a:p>
            <a:r>
              <a:rPr lang="fr-FR" i="1" dirty="0"/>
              <a:t>Dès lors, deux hypothèses alternatives de valorisation par la SGP/l'entité gestionnaire des </a:t>
            </a:r>
            <a:r>
              <a:rPr lang="fr-FR" i="1" dirty="0" err="1"/>
              <a:t>Datacenters</a:t>
            </a:r>
            <a:r>
              <a:rPr lang="fr-FR" i="1" dirty="0"/>
              <a:t> de la SGP pourraient être envisagées avec l’Ecole Polytechnique </a:t>
            </a:r>
            <a:r>
              <a:rPr lang="fr-FR" dirty="0"/>
              <a:t/>
            </a:r>
            <a:br>
              <a:rPr lang="fr-FR" dirty="0"/>
            </a:br>
            <a:endParaRPr lang="fr-FR" dirty="0"/>
          </a:p>
        </p:txBody>
      </p:sp>
    </p:spTree>
    <p:extLst>
      <p:ext uri="{BB962C8B-B14F-4D97-AF65-F5344CB8AC3E}">
        <p14:creationId xmlns:p14="http://schemas.microsoft.com/office/powerpoint/2010/main" val="160192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8308" y="0"/>
            <a:ext cx="10515600" cy="783771"/>
          </a:xfrm>
        </p:spPr>
        <p:txBody>
          <a:bodyPr>
            <a:normAutofit/>
          </a:bodyPr>
          <a:lstStyle/>
          <a:p>
            <a:r>
              <a:rPr lang="fr-FR" i="1" dirty="0" smtClean="0"/>
              <a:t>Hypothèse 1</a:t>
            </a:r>
            <a:endParaRPr lang="fr-FR" dirty="0"/>
          </a:p>
        </p:txBody>
      </p:sp>
      <p:sp>
        <p:nvSpPr>
          <p:cNvPr id="3" name="Espace réservé du contenu 2"/>
          <p:cNvSpPr>
            <a:spLocks noGrp="1"/>
          </p:cNvSpPr>
          <p:nvPr>
            <p:ph idx="1"/>
          </p:nvPr>
        </p:nvSpPr>
        <p:spPr>
          <a:xfrm>
            <a:off x="361790" y="659818"/>
            <a:ext cx="10515600" cy="4351338"/>
          </a:xfrm>
        </p:spPr>
        <p:txBody>
          <a:bodyPr>
            <a:normAutofit fontScale="92500" lnSpcReduction="10000"/>
          </a:bodyPr>
          <a:lstStyle/>
          <a:p>
            <a:r>
              <a:rPr lang="fr-FR" i="1" dirty="0" smtClean="0"/>
              <a:t>Une </a:t>
            </a:r>
            <a:r>
              <a:rPr lang="fr-FR" i="1" dirty="0"/>
              <a:t>offre très intégrée </a:t>
            </a:r>
            <a:r>
              <a:rPr lang="fr-FR" i="1" dirty="0">
                <a:solidFill>
                  <a:srgbClr val="0070C0"/>
                </a:solidFill>
              </a:rPr>
              <a:t>d’hébergement sec </a:t>
            </a:r>
            <a:r>
              <a:rPr lang="fr-FR" i="1" dirty="0" smtClean="0"/>
              <a:t>ou </a:t>
            </a:r>
            <a:r>
              <a:rPr lang="fr-FR" i="1" dirty="0" smtClean="0">
                <a:solidFill>
                  <a:srgbClr val="0070C0"/>
                </a:solidFill>
              </a:rPr>
              <a:t>de </a:t>
            </a:r>
            <a:r>
              <a:rPr lang="fr-FR" i="1" dirty="0">
                <a:solidFill>
                  <a:srgbClr val="0070C0"/>
                </a:solidFill>
              </a:rPr>
              <a:t>location de </a:t>
            </a:r>
            <a:r>
              <a:rPr lang="fr-FR" i="1" dirty="0" smtClean="0">
                <a:solidFill>
                  <a:srgbClr val="0070C0"/>
                </a:solidFill>
              </a:rPr>
              <a:t>serveurs</a:t>
            </a:r>
            <a:r>
              <a:rPr lang="fr-FR" i="1" dirty="0" smtClean="0"/>
              <a:t>, </a:t>
            </a:r>
            <a:r>
              <a:rPr lang="fr-FR" i="1" dirty="0"/>
              <a:t>dans laquelle Polytechnique se verrait mettre à disposition par la SGP et son futur gestionnaire « Datacenter » l’ensemble des ressources nécessaires au fonctionnement informatique de l’Ecole. Selon les estimations de prix de marché réalisées par </a:t>
            </a:r>
            <a:r>
              <a:rPr lang="fr-FR" i="1" dirty="0" err="1"/>
              <a:t>Tactis</a:t>
            </a:r>
            <a:r>
              <a:rPr lang="fr-FR" i="1" dirty="0"/>
              <a:t>, cette hypothèse entraînerait les dépenses de fonctionnement suivantes </a:t>
            </a:r>
            <a:r>
              <a:rPr lang="fr-FR" sz="3000" i="1" dirty="0"/>
              <a:t>pour Polytechnique : </a:t>
            </a:r>
            <a:endParaRPr lang="fr-FR" sz="3000" dirty="0"/>
          </a:p>
          <a:p>
            <a:pPr lvl="1"/>
            <a:r>
              <a:rPr lang="fr-FR" sz="2600" i="1" dirty="0"/>
              <a:t>Hypothèse 1 A -   0,4 M€ / an (</a:t>
            </a:r>
            <a:r>
              <a:rPr lang="fr-FR" sz="2600" i="1" dirty="0">
                <a:solidFill>
                  <a:srgbClr val="0070C0"/>
                </a:solidFill>
              </a:rPr>
              <a:t>hébergement sec </a:t>
            </a:r>
            <a:r>
              <a:rPr lang="fr-FR" sz="2600" i="1" dirty="0" smtClean="0"/>
              <a:t>pour 40 baies, électricité exclue)</a:t>
            </a:r>
            <a:r>
              <a:rPr lang="fr-FR" sz="2600" i="1" dirty="0"/>
              <a:t> </a:t>
            </a:r>
            <a:endParaRPr lang="fr-FR" sz="2600" dirty="0"/>
          </a:p>
          <a:p>
            <a:pPr lvl="1"/>
            <a:r>
              <a:rPr lang="fr-FR" sz="2600" i="1" dirty="0"/>
              <a:t>Hypothèse 1 B - 3,7 M€/an (</a:t>
            </a:r>
            <a:r>
              <a:rPr lang="fr-FR" sz="2600" i="1" dirty="0">
                <a:solidFill>
                  <a:srgbClr val="0070C0"/>
                </a:solidFill>
              </a:rPr>
              <a:t>location de serveurs</a:t>
            </a:r>
            <a:r>
              <a:rPr lang="fr-FR" sz="2600" i="1" dirty="0" smtClean="0"/>
              <a:t>).</a:t>
            </a:r>
            <a:r>
              <a:rPr lang="fr-FR" sz="2600" dirty="0"/>
              <a:t> </a:t>
            </a:r>
            <a:r>
              <a:rPr lang="fr-FR" sz="2600" dirty="0" smtClean="0"/>
              <a:t>Ce point est en </a:t>
            </a:r>
            <a:r>
              <a:rPr lang="fr-FR" sz="2600" dirty="0"/>
              <a:t>suspend d'études plus poussées de </a:t>
            </a:r>
            <a:r>
              <a:rPr lang="fr-FR" sz="2600" dirty="0" smtClean="0"/>
              <a:t>qualification</a:t>
            </a:r>
            <a:endParaRPr lang="fr-FR" sz="3000" dirty="0"/>
          </a:p>
          <a:p>
            <a:pPr marL="0" indent="0" algn="ctr">
              <a:buNone/>
            </a:pPr>
            <a:endParaRPr lang="fr-FR" sz="3000" dirty="0" smtClean="0">
              <a:solidFill>
                <a:srgbClr val="FF0000"/>
              </a:solidFill>
            </a:endParaRPr>
          </a:p>
          <a:p>
            <a:pPr marL="0" indent="0" algn="ctr">
              <a:buNone/>
            </a:pPr>
            <a:r>
              <a:rPr lang="fr-FR" sz="3000" dirty="0" smtClean="0">
                <a:solidFill>
                  <a:srgbClr val="0070C0"/>
                </a:solidFill>
              </a:rPr>
              <a:t>Comparaison </a:t>
            </a:r>
            <a:r>
              <a:rPr lang="fr-FR" dirty="0">
                <a:solidFill>
                  <a:srgbClr val="0070C0"/>
                </a:solidFill>
              </a:rPr>
              <a:t>GPE-X Hypothèse 1A </a:t>
            </a:r>
            <a:r>
              <a:rPr lang="fr-FR" dirty="0" smtClean="0">
                <a:solidFill>
                  <a:srgbClr val="0070C0"/>
                </a:solidFill>
              </a:rPr>
              <a:t>(hébergement sec)</a:t>
            </a:r>
            <a:endParaRPr lang="fr-FR" dirty="0">
              <a:solidFill>
                <a:srgbClr val="0070C0"/>
              </a:solidFill>
            </a:endParaRPr>
          </a:p>
        </p:txBody>
      </p:sp>
      <p:sp>
        <p:nvSpPr>
          <p:cNvPr id="4" name="Rectangle 3"/>
          <p:cNvSpPr/>
          <p:nvPr/>
        </p:nvSpPr>
        <p:spPr>
          <a:xfrm>
            <a:off x="5460786" y="5118387"/>
            <a:ext cx="6096000" cy="1631216"/>
          </a:xfrm>
          <a:prstGeom prst="rect">
            <a:avLst/>
          </a:prstGeom>
        </p:spPr>
        <p:txBody>
          <a:bodyPr>
            <a:spAutoFit/>
          </a:bodyPr>
          <a:lstStyle/>
          <a:p>
            <a:r>
              <a:rPr lang="fr-FR" sz="2800" dirty="0">
                <a:solidFill>
                  <a:srgbClr val="0070C0"/>
                </a:solidFill>
              </a:rPr>
              <a:t>X:</a:t>
            </a:r>
          </a:p>
          <a:p>
            <a:r>
              <a:rPr lang="fr-FR" dirty="0"/>
              <a:t>Amortissement bâtiment sur 10 ans = 3M€/50 baies/10ans = 6K€/baie/an </a:t>
            </a:r>
          </a:p>
          <a:p>
            <a:r>
              <a:rPr lang="fr-FR" dirty="0"/>
              <a:t>Maintenance : </a:t>
            </a:r>
            <a:r>
              <a:rPr lang="fr-FR" dirty="0" smtClean="0"/>
              <a:t>1700</a:t>
            </a:r>
            <a:r>
              <a:rPr lang="fr-FR" dirty="0" smtClean="0"/>
              <a:t> </a:t>
            </a:r>
            <a:r>
              <a:rPr lang="fr-FR" dirty="0"/>
              <a:t>€ /baie/an </a:t>
            </a:r>
          </a:p>
          <a:p>
            <a:r>
              <a:rPr lang="fr-FR" dirty="0">
                <a:solidFill>
                  <a:srgbClr val="0070C0"/>
                </a:solidFill>
              </a:rPr>
              <a:t>8</a:t>
            </a:r>
            <a:r>
              <a:rPr lang="fr-FR" dirty="0" smtClean="0">
                <a:solidFill>
                  <a:srgbClr val="0070C0"/>
                </a:solidFill>
              </a:rPr>
              <a:t>K</a:t>
            </a:r>
            <a:r>
              <a:rPr lang="fr-FR" dirty="0">
                <a:solidFill>
                  <a:srgbClr val="0070C0"/>
                </a:solidFill>
              </a:rPr>
              <a:t>€/an/baie</a:t>
            </a:r>
          </a:p>
        </p:txBody>
      </p:sp>
      <p:sp>
        <p:nvSpPr>
          <p:cNvPr id="5" name="Rectangle 4"/>
          <p:cNvSpPr/>
          <p:nvPr/>
        </p:nvSpPr>
        <p:spPr>
          <a:xfrm>
            <a:off x="996363" y="5349572"/>
            <a:ext cx="3537217" cy="738664"/>
          </a:xfrm>
          <a:prstGeom prst="rect">
            <a:avLst/>
          </a:prstGeom>
        </p:spPr>
        <p:txBody>
          <a:bodyPr wrap="square">
            <a:spAutoFit/>
          </a:bodyPr>
          <a:lstStyle/>
          <a:p>
            <a:r>
              <a:rPr lang="fr-FR" sz="2400" dirty="0">
                <a:solidFill>
                  <a:srgbClr val="0070C0"/>
                </a:solidFill>
              </a:rPr>
              <a:t>GPE:</a:t>
            </a:r>
          </a:p>
          <a:p>
            <a:r>
              <a:rPr lang="fr-FR" dirty="0" smtClean="0">
                <a:solidFill>
                  <a:srgbClr val="0070C0"/>
                </a:solidFill>
              </a:rPr>
              <a:t>10K</a:t>
            </a:r>
            <a:r>
              <a:rPr lang="fr-FR" dirty="0">
                <a:solidFill>
                  <a:srgbClr val="0070C0"/>
                </a:solidFill>
              </a:rPr>
              <a:t>€/an/baie</a:t>
            </a:r>
          </a:p>
        </p:txBody>
      </p:sp>
    </p:spTree>
    <p:extLst>
      <p:ext uri="{BB962C8B-B14F-4D97-AF65-F5344CB8AC3E}">
        <p14:creationId xmlns:p14="http://schemas.microsoft.com/office/powerpoint/2010/main" val="3540675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0433" y="85346"/>
            <a:ext cx="10515600" cy="1325563"/>
          </a:xfrm>
        </p:spPr>
        <p:txBody>
          <a:bodyPr>
            <a:normAutofit/>
          </a:bodyPr>
          <a:lstStyle/>
          <a:p>
            <a:r>
              <a:rPr lang="fr-FR" i="1" dirty="0" smtClean="0"/>
              <a:t>Hypothèse 2  (</a:t>
            </a:r>
            <a:r>
              <a:rPr lang="fr-FR" i="1" dirty="0" err="1" smtClean="0"/>
              <a:t>co</a:t>
            </a:r>
            <a:r>
              <a:rPr lang="fr-FR" i="1" dirty="0" smtClean="0"/>
              <a:t>-investissement)</a:t>
            </a:r>
            <a:endParaRPr lang="fr-FR" dirty="0"/>
          </a:p>
        </p:txBody>
      </p:sp>
      <p:sp>
        <p:nvSpPr>
          <p:cNvPr id="3" name="Espace réservé du contenu 2"/>
          <p:cNvSpPr>
            <a:spLocks noGrp="1"/>
          </p:cNvSpPr>
          <p:nvPr>
            <p:ph idx="1"/>
          </p:nvPr>
        </p:nvSpPr>
        <p:spPr>
          <a:xfrm>
            <a:off x="180289" y="1140715"/>
            <a:ext cx="11518068" cy="5478746"/>
          </a:xfrm>
        </p:spPr>
        <p:txBody>
          <a:bodyPr>
            <a:normAutofit fontScale="92500" lnSpcReduction="10000"/>
          </a:bodyPr>
          <a:lstStyle/>
          <a:p>
            <a:r>
              <a:rPr lang="fr-FR" i="1" dirty="0"/>
              <a:t> Une offre </a:t>
            </a:r>
            <a:r>
              <a:rPr lang="fr-FR" i="1" dirty="0">
                <a:solidFill>
                  <a:schemeClr val="accent5"/>
                </a:solidFill>
              </a:rPr>
              <a:t>de </a:t>
            </a:r>
            <a:r>
              <a:rPr lang="fr-FR" i="1" dirty="0" err="1">
                <a:solidFill>
                  <a:schemeClr val="accent5"/>
                </a:solidFill>
              </a:rPr>
              <a:t>co</a:t>
            </a:r>
            <a:r>
              <a:rPr lang="fr-FR" i="1" dirty="0">
                <a:solidFill>
                  <a:schemeClr val="accent5"/>
                </a:solidFill>
              </a:rPr>
              <a:t>-investissement </a:t>
            </a:r>
            <a:r>
              <a:rPr lang="fr-FR" i="1" dirty="0"/>
              <a:t>de la SGP/de son futur gestionnaire « Datacenter » auprès de l’Ecole Polytechnique pour lui permettre d’héberger son futur centre de données au sein du GPE.</a:t>
            </a:r>
            <a:endParaRPr lang="fr-FR" dirty="0"/>
          </a:p>
          <a:p>
            <a:pPr lvl="1"/>
            <a:r>
              <a:rPr lang="fr-FR" i="1" dirty="0"/>
              <a:t>Cette offre de </a:t>
            </a:r>
            <a:r>
              <a:rPr lang="fr-FR" i="1" dirty="0" err="1"/>
              <a:t>co</a:t>
            </a:r>
            <a:r>
              <a:rPr lang="fr-FR" i="1" dirty="0"/>
              <a:t>-investissement serait réalisée « intuitu personae » pour les besoins de Polytechnique, et consisterait à vendre les espaces viabilisés de Datacenter incluant les baies, par exemple dans un mode proche du VEFA</a:t>
            </a:r>
            <a:r>
              <a:rPr lang="fr-FR" sz="1000" i="1" dirty="0"/>
              <a:t>[1]</a:t>
            </a:r>
            <a:r>
              <a:rPr lang="fr-FR" i="1" dirty="0"/>
              <a:t>. Le prix payé par Polytechnique serait le prix réel des capacités de </a:t>
            </a:r>
            <a:r>
              <a:rPr lang="fr-FR" i="1" dirty="0" err="1"/>
              <a:t>Datacenters</a:t>
            </a:r>
            <a:r>
              <a:rPr lang="fr-FR" i="1" dirty="0"/>
              <a:t> transférées, augmenté de la rémunération du gestionnaire de Datacenter.</a:t>
            </a:r>
            <a:endParaRPr lang="fr-FR" dirty="0"/>
          </a:p>
          <a:p>
            <a:pPr lvl="1"/>
            <a:r>
              <a:rPr lang="fr-FR" i="1" dirty="0"/>
              <a:t>En reprenant ce raisonnement, l’offre de </a:t>
            </a:r>
            <a:r>
              <a:rPr lang="fr-FR" i="1" dirty="0" err="1"/>
              <a:t>co</a:t>
            </a:r>
            <a:r>
              <a:rPr lang="fr-FR" i="1" dirty="0"/>
              <a:t>-investissement initiale qui pourrait être consentie à l’Ecole Polytechnique serait de l’ordre de 30 à 40% de l’investissement initial d’un Datacenter « moyen », soit un montant compris dans une fourchette de 1,2 M€ à 2 M</a:t>
            </a:r>
            <a:r>
              <a:rPr lang="fr-FR" i="1" dirty="0" smtClean="0"/>
              <a:t>€ pour une surface IT de 100m2.  </a:t>
            </a:r>
            <a:r>
              <a:rPr lang="fr-FR" i="1" dirty="0"/>
              <a:t>En intégrant la marge de l’exploitant (10% environ), ce montant passerait de 1,3 M€ à 2,2 M€, ce qui représente un « </a:t>
            </a:r>
            <a:r>
              <a:rPr lang="fr-FR" i="1" dirty="0" err="1"/>
              <a:t>pay</a:t>
            </a:r>
            <a:r>
              <a:rPr lang="fr-FR" i="1" dirty="0"/>
              <a:t> back » cohérent de 4 à 6 ans par rapport à l’estimation précédente de location de baie. A noter que la fourniture d'énergie et des serveurs resteraient à la charge de l'Ecole </a:t>
            </a:r>
            <a:r>
              <a:rPr lang="fr-FR" i="1" dirty="0" smtClean="0"/>
              <a:t>Polytechnique« </a:t>
            </a:r>
          </a:p>
          <a:p>
            <a:pPr marL="0" indent="0">
              <a:buNone/>
            </a:pPr>
            <a:r>
              <a:rPr lang="fr-FR" sz="2300" dirty="0"/>
              <a:t>[1]</a:t>
            </a:r>
            <a:r>
              <a:rPr lang="fr-FR" sz="1800" dirty="0"/>
              <a:t> Vente en Etat Futur d’Achèvement, concept en droit de l’immobilier qui est un </a:t>
            </a:r>
            <a:r>
              <a:rPr lang="fr-FR" sz="1800" i="1" dirty="0"/>
              <a:t>« contrat par lequel le vendeur transfère immédiatement à l'acquéreur ses droits sur le sol ainsi que la propriété des constructions existantes. Les ouvrages à venir deviennent la propriété de l'acquéreur au fur et à mesure de leur exécution ; l'acquéreur est tenu d'en payer le prix à mesure de l'avancement des travaux. Le vendeur conserve les pouvoirs de maître de l'ouvrage jusqu'à la réception des travaux ».</a:t>
            </a:r>
            <a:endParaRPr lang="fr-FR" sz="1800" dirty="0"/>
          </a:p>
          <a:p>
            <a:pPr marL="0" indent="0">
              <a:buNone/>
            </a:pPr>
            <a:endParaRPr lang="fr-FR" sz="1800" dirty="0"/>
          </a:p>
          <a:p>
            <a:pPr lvl="1"/>
            <a:endParaRPr lang="fr-FR" dirty="0"/>
          </a:p>
        </p:txBody>
      </p:sp>
    </p:spTree>
    <p:extLst>
      <p:ext uri="{BB962C8B-B14F-4D97-AF65-F5344CB8AC3E}">
        <p14:creationId xmlns:p14="http://schemas.microsoft.com/office/powerpoint/2010/main" val="4006631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1866"/>
            <a:ext cx="10515600" cy="1325563"/>
          </a:xfrm>
        </p:spPr>
        <p:txBody>
          <a:bodyPr/>
          <a:lstStyle/>
          <a:p>
            <a:pPr algn="ctr"/>
            <a:r>
              <a:rPr lang="fr-FR" dirty="0" smtClean="0"/>
              <a:t>Comparaison GPE-X Hypothèse 2 </a:t>
            </a:r>
            <a:br>
              <a:rPr lang="fr-FR" dirty="0" smtClean="0"/>
            </a:br>
            <a:r>
              <a:rPr lang="fr-FR" dirty="0" smtClean="0"/>
              <a:t>(</a:t>
            </a:r>
            <a:r>
              <a:rPr lang="fr-FR" dirty="0" err="1" smtClean="0"/>
              <a:t>co</a:t>
            </a:r>
            <a:r>
              <a:rPr lang="fr-FR" dirty="0"/>
              <a:t>-</a:t>
            </a:r>
            <a:r>
              <a:rPr lang="fr-FR" dirty="0" smtClean="0"/>
              <a:t>investissement) </a:t>
            </a:r>
            <a:endParaRPr lang="fr-FR" dirty="0"/>
          </a:p>
        </p:txBody>
      </p:sp>
      <p:sp>
        <p:nvSpPr>
          <p:cNvPr id="3" name="Espace réservé du contenu 2"/>
          <p:cNvSpPr>
            <a:spLocks noGrp="1"/>
          </p:cNvSpPr>
          <p:nvPr>
            <p:ph idx="1"/>
          </p:nvPr>
        </p:nvSpPr>
        <p:spPr>
          <a:xfrm>
            <a:off x="838200" y="2088580"/>
            <a:ext cx="4211471" cy="4807188"/>
          </a:xfrm>
        </p:spPr>
        <p:txBody>
          <a:bodyPr/>
          <a:lstStyle/>
          <a:p>
            <a:pPr marL="0" indent="0">
              <a:buNone/>
            </a:pPr>
            <a:r>
              <a:rPr lang="fr-FR" dirty="0" smtClean="0">
                <a:solidFill>
                  <a:srgbClr val="0070C0"/>
                </a:solidFill>
              </a:rPr>
              <a:t>GPE:</a:t>
            </a:r>
          </a:p>
          <a:p>
            <a:r>
              <a:rPr lang="fr-FR" dirty="0" smtClean="0"/>
              <a:t>Total : 1.3 à 2 M€/100m2</a:t>
            </a:r>
          </a:p>
          <a:p>
            <a:r>
              <a:rPr lang="fr-FR" dirty="0" smtClean="0"/>
              <a:t>Soit : </a:t>
            </a:r>
            <a:r>
              <a:rPr lang="fr-FR" dirty="0" smtClean="0">
                <a:solidFill>
                  <a:srgbClr val="0070C0"/>
                </a:solidFill>
              </a:rPr>
              <a:t>2.6 à 4M€ / 200m2</a:t>
            </a:r>
            <a:endParaRPr lang="fr-FR" dirty="0">
              <a:solidFill>
                <a:srgbClr val="0070C0"/>
              </a:solidFill>
            </a:endParaRPr>
          </a:p>
        </p:txBody>
      </p:sp>
      <p:sp>
        <p:nvSpPr>
          <p:cNvPr id="4" name="Rectangle 3"/>
          <p:cNvSpPr/>
          <p:nvPr/>
        </p:nvSpPr>
        <p:spPr>
          <a:xfrm>
            <a:off x="5343098" y="1968406"/>
            <a:ext cx="5850340" cy="2523768"/>
          </a:xfrm>
          <a:prstGeom prst="rect">
            <a:avLst/>
          </a:prstGeom>
        </p:spPr>
        <p:txBody>
          <a:bodyPr wrap="square">
            <a:spAutoFit/>
          </a:bodyPr>
          <a:lstStyle/>
          <a:p>
            <a:r>
              <a:rPr lang="fr-FR" sz="2800" dirty="0" smtClean="0">
                <a:solidFill>
                  <a:srgbClr val="0070C0"/>
                </a:solidFill>
              </a:rPr>
              <a:t>X:</a:t>
            </a:r>
          </a:p>
          <a:p>
            <a:r>
              <a:rPr lang="fr-FR" sz="2800" dirty="0" smtClean="0"/>
              <a:t>Gros œuvre :1.2 à 1.6M€/ 200m2</a:t>
            </a:r>
          </a:p>
          <a:p>
            <a:r>
              <a:rPr lang="fr-FR" sz="2800" dirty="0" smtClean="0"/>
              <a:t>Equipement pour 50 Baies et 1MW : 1.4 à 2.5M€</a:t>
            </a:r>
          </a:p>
          <a:p>
            <a:r>
              <a:rPr lang="fr-FR" sz="2800" dirty="0" smtClean="0"/>
              <a:t>Total : </a:t>
            </a:r>
            <a:r>
              <a:rPr lang="fr-FR" sz="2800" dirty="0" smtClean="0">
                <a:solidFill>
                  <a:srgbClr val="0070C0"/>
                </a:solidFill>
              </a:rPr>
              <a:t>2.6 à 4.1 M€ /200m2</a:t>
            </a:r>
          </a:p>
          <a:p>
            <a:endParaRPr lang="fr-FR" dirty="0"/>
          </a:p>
        </p:txBody>
      </p:sp>
    </p:spTree>
    <p:extLst>
      <p:ext uri="{BB962C8B-B14F-4D97-AF65-F5344CB8AC3E}">
        <p14:creationId xmlns:p14="http://schemas.microsoft.com/office/powerpoint/2010/main" val="1701758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015330" cy="1076049"/>
          </a:xfrm>
        </p:spPr>
        <p:txBody>
          <a:bodyPr/>
          <a:lstStyle/>
          <a:p>
            <a:r>
              <a:rPr lang="fr-FR" dirty="0" smtClean="0"/>
              <a:t>Questions techniques à résoudre</a:t>
            </a:r>
            <a:endParaRPr lang="fr-FR" dirty="0"/>
          </a:p>
        </p:txBody>
      </p:sp>
      <p:sp>
        <p:nvSpPr>
          <p:cNvPr id="3" name="Espace réservé du contenu 2"/>
          <p:cNvSpPr>
            <a:spLocks noGrp="1"/>
          </p:cNvSpPr>
          <p:nvPr>
            <p:ph idx="1"/>
          </p:nvPr>
        </p:nvSpPr>
        <p:spPr>
          <a:xfrm>
            <a:off x="838201" y="1295219"/>
            <a:ext cx="10015330" cy="2909033"/>
          </a:xfrm>
        </p:spPr>
        <p:txBody>
          <a:bodyPr/>
          <a:lstStyle/>
          <a:p>
            <a:r>
              <a:rPr lang="fr-FR" dirty="0" smtClean="0"/>
              <a:t>Vibrations du métro</a:t>
            </a:r>
          </a:p>
          <a:p>
            <a:r>
              <a:rPr lang="fr-FR" dirty="0" smtClean="0"/>
              <a:t>Champs électromagnétique </a:t>
            </a:r>
          </a:p>
          <a:p>
            <a:r>
              <a:rPr lang="fr-FR" dirty="0" smtClean="0"/>
              <a:t>Possibilité de mettre dans les datacentres du GPE des baies « haute densité »</a:t>
            </a:r>
          </a:p>
          <a:p>
            <a:endParaRPr lang="fr-FR" dirty="0"/>
          </a:p>
        </p:txBody>
      </p:sp>
      <p:sp>
        <p:nvSpPr>
          <p:cNvPr id="5" name="AutoShape 2" descr="Image associé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308" y="4872037"/>
            <a:ext cx="3505200" cy="1304925"/>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491037"/>
            <a:ext cx="2705100" cy="1685925"/>
          </a:xfrm>
          <a:prstGeom prst="rect">
            <a:avLst/>
          </a:prstGeom>
        </p:spPr>
      </p:pic>
      <p:pic>
        <p:nvPicPr>
          <p:cNvPr id="10" name="Espace réservé du contenu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536" y="3583513"/>
            <a:ext cx="3891272" cy="2593449"/>
          </a:xfrm>
          <a:prstGeom prst="rect">
            <a:avLst/>
          </a:prstGeom>
        </p:spPr>
      </p:pic>
    </p:spTree>
    <p:extLst>
      <p:ext uri="{BB962C8B-B14F-4D97-AF65-F5344CB8AC3E}">
        <p14:creationId xmlns:p14="http://schemas.microsoft.com/office/powerpoint/2010/main" val="2067228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Et la labellisation ?</a:t>
            </a:r>
            <a:endParaRPr lang="fr-FR" dirty="0"/>
          </a:p>
        </p:txBody>
      </p:sp>
      <p:sp>
        <p:nvSpPr>
          <p:cNvPr id="4" name="Rectangle 1"/>
          <p:cNvSpPr>
            <a:spLocks noGrp="1" noChangeArrowheads="1"/>
          </p:cNvSpPr>
          <p:nvPr>
            <p:ph idx="1"/>
          </p:nvPr>
        </p:nvSpPr>
        <p:spPr bwMode="auto">
          <a:xfrm>
            <a:off x="646042" y="1407505"/>
            <a:ext cx="11449879"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2000" dirty="0" smtClean="0">
                <a:solidFill>
                  <a:srgbClr val="1F497D"/>
                </a:solidFill>
                <a:latin typeface="Calibri" panose="020F0502020204030204" pitchFamily="34" charset="0"/>
                <a:cs typeface="Calibri" panose="020F0502020204030204" pitchFamily="34" charset="0"/>
              </a:rPr>
              <a:t>Madame </a:t>
            </a: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 Pinson du</a:t>
            </a:r>
            <a:r>
              <a:rPr kumimoji="0" lang="fr-FR" altLang="fr-FR" sz="2000" b="0" i="0" u="none" strike="noStrike" cap="none" normalizeH="0" dirty="0" smtClean="0">
                <a:ln>
                  <a:noFill/>
                </a:ln>
                <a:solidFill>
                  <a:srgbClr val="1F497D"/>
                </a:solidFill>
                <a:effectLst/>
                <a:latin typeface="Calibri" panose="020F0502020204030204" pitchFamily="34" charset="0"/>
                <a:cs typeface="Calibri" panose="020F0502020204030204" pitchFamily="34" charset="0"/>
              </a:rPr>
              <a:t> GPE a </a:t>
            </a: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 rencontré Monsieur Garda et Madame </a:t>
            </a:r>
            <a:r>
              <a:rPr kumimoji="0" lang="fr-FR" altLang="fr-FR" sz="2000" b="0" i="0" u="none" strike="noStrike" cap="none" normalizeH="0" baseline="0" dirty="0" err="1" smtClean="0">
                <a:ln>
                  <a:noFill/>
                </a:ln>
                <a:solidFill>
                  <a:srgbClr val="1F497D"/>
                </a:solidFill>
                <a:effectLst/>
                <a:latin typeface="Calibri" panose="020F0502020204030204" pitchFamily="34" charset="0"/>
                <a:cs typeface="Calibri" panose="020F0502020204030204" pitchFamily="34" charset="0"/>
              </a:rPr>
              <a:t>Plancon</a:t>
            </a: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 du ministère de l’enseignement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supérieur et de la recherche </a:t>
            </a:r>
            <a:r>
              <a:rPr kumimoji="0" lang="fr-FR" altLang="fr-FR" sz="2000" b="0" i="0" u="none" strike="noStrike" cap="none" normalizeH="0" dirty="0" smtClean="0">
                <a:ln>
                  <a:noFill/>
                </a:ln>
                <a:solidFill>
                  <a:srgbClr val="1F497D"/>
                </a:solidFill>
                <a:effectLst/>
                <a:latin typeface="Calibri" panose="020F0502020204030204" pitchFamily="34" charset="0"/>
                <a:cs typeface="Calibri" panose="020F0502020204030204" pitchFamily="34" charset="0"/>
              </a:rPr>
              <a:t> </a:t>
            </a: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le 16 juin dernier.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 Ils lui ont présenté l’organisation visée à terme avec en Ile de France </a:t>
            </a:r>
            <a:r>
              <a:rPr lang="fr-FR" altLang="fr-FR" sz="2000" dirty="0" smtClean="0">
                <a:solidFill>
                  <a:srgbClr val="1F497D"/>
                </a:solidFill>
                <a:latin typeface="Calibri" panose="020F0502020204030204" pitchFamily="34" charset="0"/>
                <a:cs typeface="Calibri" panose="020F0502020204030204" pitchFamily="34" charset="0"/>
              </a:rPr>
              <a:t>: </a:t>
            </a: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2 </a:t>
            </a:r>
            <a:r>
              <a:rPr kumimoji="0" lang="fr-FR" altLang="fr-FR" sz="2000" b="0" i="0" u="none" strike="noStrike" cap="none" normalizeH="0" baseline="0" dirty="0" err="1" smtClean="0">
                <a:ln>
                  <a:noFill/>
                </a:ln>
                <a:solidFill>
                  <a:srgbClr val="1F497D"/>
                </a:solidFill>
                <a:effectLst/>
                <a:latin typeface="Calibri" panose="020F0502020204030204" pitchFamily="34" charset="0"/>
                <a:cs typeface="Calibri" panose="020F0502020204030204" pitchFamily="34" charset="0"/>
              </a:rPr>
              <a:t>datacenters</a:t>
            </a: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 nationaux et 1 </a:t>
            </a:r>
            <a:r>
              <a:rPr kumimoji="0" lang="fr-FR" altLang="fr-FR" sz="2000" b="0" i="0" u="none" strike="noStrike" cap="none" normalizeH="0" baseline="0" dirty="0" err="1" smtClean="0">
                <a:ln>
                  <a:noFill/>
                </a:ln>
                <a:solidFill>
                  <a:srgbClr val="1F497D"/>
                </a:solidFill>
                <a:effectLst/>
                <a:latin typeface="Calibri" panose="020F0502020204030204" pitchFamily="34" charset="0"/>
                <a:cs typeface="Calibri" panose="020F0502020204030204" pitchFamily="34" charset="0"/>
              </a:rPr>
              <a:t>datacenter</a:t>
            </a: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 régional,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 indiqué être dans la phase pilote où sont identifiés les équipements de l’ESR qui pourraient </a:t>
            </a:r>
            <a:r>
              <a:rPr kumimoji="0" lang="fr-FR" altLang="fr-FR" sz="2000" b="0" i="0" u="none" strike="noStrike" cap="none" normalizeH="0" dirty="0" smtClean="0">
                <a:ln>
                  <a:noFill/>
                </a:ln>
                <a:solidFill>
                  <a:srgbClr val="1F497D"/>
                </a:solidFill>
                <a:effectLst/>
                <a:latin typeface="Calibri" panose="020F0502020204030204" pitchFamily="34" charset="0"/>
                <a:cs typeface="Calibri" panose="020F0502020204030204" pitchFamily="34" charset="0"/>
              </a:rPr>
              <a:t> </a:t>
            </a: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prendre les fonctions de </a:t>
            </a:r>
            <a:r>
              <a:rPr kumimoji="0" lang="fr-FR" altLang="fr-FR" sz="2000" b="0" i="0" u="none" strike="noStrike" cap="none" normalizeH="0" baseline="0" dirty="0" err="1" smtClean="0">
                <a:ln>
                  <a:noFill/>
                </a:ln>
                <a:solidFill>
                  <a:srgbClr val="1F497D"/>
                </a:solidFill>
                <a:effectLst/>
                <a:latin typeface="Calibri" panose="020F0502020204030204" pitchFamily="34" charset="0"/>
                <a:cs typeface="Calibri" panose="020F0502020204030204" pitchFamily="34" charset="0"/>
              </a:rPr>
              <a:t>datacenters</a:t>
            </a: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 à terme,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 indiqué vouloir une exploitation qui puisse être réalisée en partie par les agents de l’ESR,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 indiqué être sur un calendrier de déploiement 2020-2022.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Ils ont indiqué être intéressés par le projet </a:t>
            </a:r>
            <a:r>
              <a:rPr kumimoji="0" lang="fr-FR" altLang="fr-FR" sz="2000" b="0" i="0" u="none" strike="noStrike" cap="none" normalizeH="0" baseline="0" dirty="0" err="1" smtClean="0">
                <a:ln>
                  <a:noFill/>
                </a:ln>
                <a:solidFill>
                  <a:srgbClr val="1F497D"/>
                </a:solidFill>
                <a:effectLst/>
                <a:latin typeface="Calibri" panose="020F0502020204030204" pitchFamily="34" charset="0"/>
                <a:cs typeface="Calibri" panose="020F0502020204030204" pitchFamily="34" charset="0"/>
              </a:rPr>
              <a:t>datacenter</a:t>
            </a: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 de la SGP,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en signalant toutefois un décalage des calendriers en première analyse,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 recommandé de revoir </a:t>
            </a:r>
            <a:r>
              <a:rPr kumimoji="0" lang="fr-FR" altLang="fr-FR" sz="2000" b="0" i="0" u="none" strike="noStrike" cap="none" normalizeH="0" baseline="0" dirty="0" err="1" smtClean="0">
                <a:ln>
                  <a:noFill/>
                </a:ln>
                <a:solidFill>
                  <a:srgbClr val="1F497D"/>
                </a:solidFill>
                <a:effectLst/>
                <a:latin typeface="Calibri" panose="020F0502020204030204" pitchFamily="34" charset="0"/>
                <a:cs typeface="Calibri" panose="020F0502020204030204" pitchFamily="34" charset="0"/>
              </a:rPr>
              <a:t>Renater</a:t>
            </a: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Ils se sont convenus de se revoir cet automne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rgbClr val="1F497D"/>
                </a:solidFill>
                <a:effectLst/>
                <a:latin typeface="Calibri" panose="020F0502020204030204" pitchFamily="34" charset="0"/>
                <a:cs typeface="Calibri" panose="020F0502020204030204" pitchFamily="34" charset="0"/>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2391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a:xfrm>
            <a:off x="576470" y="1172817"/>
            <a:ext cx="10777330" cy="5004146"/>
          </a:xfrm>
        </p:spPr>
        <p:txBody>
          <a:bodyPr>
            <a:normAutofit fontScale="92500"/>
          </a:bodyPr>
          <a:lstStyle/>
          <a:p>
            <a:endParaRPr lang="fr-FR" dirty="0" smtClean="0"/>
          </a:p>
          <a:p>
            <a:r>
              <a:rPr lang="fr-FR" dirty="0" smtClean="0"/>
              <a:t>L’intérêt du projet est sa localisation à travers toute l’Ile de France, avec </a:t>
            </a:r>
            <a:r>
              <a:rPr lang="fr-FR" b="1" dirty="0" smtClean="0">
                <a:solidFill>
                  <a:srgbClr val="0070C0"/>
                </a:solidFill>
              </a:rPr>
              <a:t>un seul interlocuteur et un réseau dédié</a:t>
            </a:r>
            <a:r>
              <a:rPr lang="fr-FR" dirty="0" smtClean="0"/>
              <a:t>. </a:t>
            </a:r>
            <a:r>
              <a:rPr lang="fr-FR" dirty="0" smtClean="0"/>
              <a:t>C’est un </a:t>
            </a:r>
            <a:r>
              <a:rPr lang="fr-FR" dirty="0" smtClean="0"/>
              <a:t>datacentre réparti sur plusieurs sites. Mais, pris individuellement, les datacentres sont de taille relativement modeste (max </a:t>
            </a:r>
            <a:r>
              <a:rPr lang="fr-FR" dirty="0" smtClean="0"/>
              <a:t>1500m2 </a:t>
            </a:r>
            <a:r>
              <a:rPr lang="fr-FR" dirty="0" smtClean="0"/>
              <a:t>IT) . Avantage ou inconvénient?</a:t>
            </a:r>
          </a:p>
          <a:p>
            <a:r>
              <a:rPr lang="fr-FR" dirty="0" smtClean="0"/>
              <a:t>Il reste encore beaucoup de points </a:t>
            </a:r>
            <a:r>
              <a:rPr lang="fr-FR" b="1" dirty="0" smtClean="0">
                <a:solidFill>
                  <a:srgbClr val="0070C0"/>
                </a:solidFill>
              </a:rPr>
              <a:t>à vérifier </a:t>
            </a:r>
            <a:r>
              <a:rPr lang="fr-FR" dirty="0" smtClean="0"/>
              <a:t>: étude de coûts de </a:t>
            </a:r>
            <a:r>
              <a:rPr lang="fr-FR" dirty="0" err="1" smtClean="0"/>
              <a:t>Tactis</a:t>
            </a:r>
            <a:r>
              <a:rPr lang="fr-FR" dirty="0" smtClean="0"/>
              <a:t>, densité, champs électromagnétique, vibrations</a:t>
            </a:r>
          </a:p>
          <a:p>
            <a:r>
              <a:rPr lang="fr-FR" b="1" dirty="0" smtClean="0">
                <a:solidFill>
                  <a:srgbClr val="0070C0"/>
                </a:solidFill>
              </a:rPr>
              <a:t>Co investissemen</a:t>
            </a:r>
            <a:r>
              <a:rPr lang="fr-FR" dirty="0" smtClean="0"/>
              <a:t>t financièrement intéressant ( bâtiment construit pour 100 ans), mais aurons-nous le moyen de le faire? A quel niveau ? ( X, </a:t>
            </a:r>
            <a:r>
              <a:rPr lang="fr-FR" dirty="0" err="1" smtClean="0"/>
              <a:t>UPSay</a:t>
            </a:r>
            <a:r>
              <a:rPr lang="fr-FR" dirty="0" smtClean="0"/>
              <a:t>, Ministère …)</a:t>
            </a:r>
          </a:p>
          <a:p>
            <a:r>
              <a:rPr lang="fr-FR" b="1" dirty="0" smtClean="0">
                <a:solidFill>
                  <a:srgbClr val="0070C0"/>
                </a:solidFill>
              </a:rPr>
              <a:t>Location</a:t>
            </a:r>
            <a:r>
              <a:rPr lang="fr-FR" dirty="0" smtClean="0"/>
              <a:t> plus chère mais plus flexible. La contrainte des </a:t>
            </a:r>
            <a:r>
              <a:rPr lang="fr-FR" dirty="0" smtClean="0">
                <a:solidFill>
                  <a:srgbClr val="0070C0"/>
                </a:solidFill>
              </a:rPr>
              <a:t>marchés publics </a:t>
            </a:r>
            <a:r>
              <a:rPr lang="fr-FR" dirty="0" smtClean="0"/>
              <a:t>se posera-t-elle?</a:t>
            </a:r>
          </a:p>
          <a:p>
            <a:endParaRPr lang="fr-FR" dirty="0" smtClean="0"/>
          </a:p>
          <a:p>
            <a:endParaRPr lang="fr-FR" dirty="0" smtClean="0"/>
          </a:p>
        </p:txBody>
      </p:sp>
    </p:spTree>
    <p:extLst>
      <p:ext uri="{BB962C8B-B14F-4D97-AF65-F5344CB8AC3E}">
        <p14:creationId xmlns:p14="http://schemas.microsoft.com/office/powerpoint/2010/main" val="817408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z="4800" dirty="0" smtClean="0">
                <a:solidFill>
                  <a:srgbClr val="FF0000"/>
                </a:solidFill>
              </a:rPr>
              <a:t>BACKUP</a:t>
            </a:r>
            <a:endParaRPr lang="fr-FR" sz="4800" dirty="0">
              <a:solidFill>
                <a:srgbClr val="FF0000"/>
              </a:solidFill>
            </a:endParaRPr>
          </a:p>
        </p:txBody>
      </p:sp>
    </p:spTree>
    <p:extLst>
      <p:ext uri="{BB962C8B-B14F-4D97-AF65-F5344CB8AC3E}">
        <p14:creationId xmlns:p14="http://schemas.microsoft.com/office/powerpoint/2010/main" val="15650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Caisse des </a:t>
            </a:r>
            <a:r>
              <a:rPr lang="fr-FR" dirty="0" err="1" smtClean="0"/>
              <a:t>dépots</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a:t>Convention Caisse des Dépôts </a:t>
            </a:r>
            <a:r>
              <a:rPr lang="fr-FR" dirty="0" smtClean="0"/>
              <a:t>– Etat </a:t>
            </a:r>
            <a:endParaRPr lang="fr-FR" dirty="0"/>
          </a:p>
          <a:p>
            <a:r>
              <a:rPr lang="fr-FR" dirty="0"/>
              <a:t>La Caisse des Dépôts au côté de la Préfecture de région s’est investie pour aider à construire </a:t>
            </a:r>
            <a:r>
              <a:rPr lang="fr-FR" dirty="0" smtClean="0"/>
              <a:t>  les </a:t>
            </a:r>
            <a:r>
              <a:rPr lang="fr-FR" dirty="0"/>
              <a:t>plans d’actions numériques des territoires du Grand Paris et pour animer une démarche </a:t>
            </a:r>
            <a:r>
              <a:rPr lang="fr-FR" dirty="0" smtClean="0"/>
              <a:t> d’accompagnement</a:t>
            </a:r>
            <a:endParaRPr lang="fr-FR" dirty="0"/>
          </a:p>
          <a:p>
            <a:r>
              <a:rPr lang="fr-FR" dirty="0"/>
              <a:t>En particulier une convention de </a:t>
            </a:r>
            <a:r>
              <a:rPr lang="fr-FR" dirty="0" smtClean="0"/>
              <a:t>partenariat, </a:t>
            </a:r>
            <a:r>
              <a:rPr lang="fr-FR" dirty="0"/>
              <a:t>signée le 29 juin </a:t>
            </a:r>
            <a:r>
              <a:rPr lang="fr-FR" dirty="0" smtClean="0"/>
              <a:t>2011</a:t>
            </a:r>
            <a:r>
              <a:rPr lang="fr-FR" dirty="0"/>
              <a:t>, a donné mission à la Caisse des </a:t>
            </a:r>
            <a:r>
              <a:rPr lang="fr-FR" dirty="0" smtClean="0"/>
              <a:t>Dépôts </a:t>
            </a:r>
            <a:r>
              <a:rPr lang="fr-FR" dirty="0"/>
              <a:t>d’accompagner les territoires du Grand Paris, avec un focus explicite sur le numérique. </a:t>
            </a:r>
          </a:p>
          <a:p>
            <a:r>
              <a:rPr lang="fr-FR" dirty="0"/>
              <a:t>Sur ce thème, la convention a identifié 5 axes de travail qui ont constitué le point de départ de cette </a:t>
            </a:r>
            <a:r>
              <a:rPr lang="fr-FR" dirty="0" smtClean="0"/>
              <a:t>mission </a:t>
            </a:r>
            <a:r>
              <a:rPr lang="fr-FR" dirty="0"/>
              <a:t>: </a:t>
            </a:r>
            <a:r>
              <a:rPr lang="fr-FR" dirty="0" smtClean="0"/>
              <a:t></a:t>
            </a:r>
            <a:endParaRPr lang="fr-FR" dirty="0"/>
          </a:p>
          <a:p>
            <a:r>
              <a:rPr lang="fr-FR" dirty="0"/>
              <a:t>couvrir en infrastructures Très haut débit l’ensemble des clusters et des zones </a:t>
            </a:r>
            <a:r>
              <a:rPr lang="fr-FR" dirty="0" smtClean="0"/>
              <a:t>d’innovation t</a:t>
            </a:r>
            <a:r>
              <a:rPr lang="fr-FR" dirty="0"/>
              <a:t>, plus généralement, les sites stratégiques pour lesquels le Très Haut Débit est </a:t>
            </a:r>
            <a:r>
              <a:rPr lang="fr-FR" dirty="0" smtClean="0"/>
              <a:t>indispensable </a:t>
            </a:r>
            <a:endParaRPr lang="fr-FR" dirty="0"/>
          </a:p>
          <a:p>
            <a:r>
              <a:rPr lang="fr-FR" dirty="0"/>
              <a:t>contribuer à l’émergence de nouveaux </a:t>
            </a:r>
            <a:r>
              <a:rPr lang="fr-FR" dirty="0" smtClean="0"/>
              <a:t>services, </a:t>
            </a:r>
            <a:r>
              <a:rPr lang="fr-FR" dirty="0"/>
              <a:t>notamment par l’ouverture des données </a:t>
            </a:r>
            <a:r>
              <a:rPr lang="fr-FR" dirty="0" smtClean="0"/>
              <a:t>publiques </a:t>
            </a:r>
            <a:r>
              <a:rPr lang="fr-FR" dirty="0"/>
              <a:t>et la numérisation des contenus </a:t>
            </a:r>
            <a:r>
              <a:rPr lang="fr-FR" dirty="0" smtClean="0"/>
              <a:t>; </a:t>
            </a:r>
            <a:endParaRPr lang="fr-FR" dirty="0"/>
          </a:p>
          <a:p>
            <a:r>
              <a:rPr lang="fr-FR" dirty="0"/>
              <a:t>favoriser la mise en place de plateformes de services mutualisés sur les </a:t>
            </a:r>
            <a:r>
              <a:rPr lang="fr-FR" dirty="0" smtClean="0"/>
              <a:t>territoires (calcul intensif</a:t>
            </a:r>
            <a:r>
              <a:rPr lang="fr-FR" dirty="0"/>
              <a:t>, archivage numérique, informatique en nuage, Data </a:t>
            </a:r>
            <a:r>
              <a:rPr lang="fr-FR" dirty="0" err="1"/>
              <a:t>Centers</a:t>
            </a:r>
            <a:r>
              <a:rPr lang="fr-FR" dirty="0"/>
              <a:t>...) supports des innovations </a:t>
            </a:r>
            <a:r>
              <a:rPr lang="fr-FR" dirty="0" smtClean="0"/>
              <a:t>de </a:t>
            </a:r>
            <a:r>
              <a:rPr lang="fr-FR" dirty="0"/>
              <a:t>demain ; </a:t>
            </a:r>
          </a:p>
          <a:p>
            <a:r>
              <a:rPr lang="fr-FR" dirty="0"/>
              <a:t>optimiser la mobilité des biens (marchandises) et des </a:t>
            </a:r>
            <a:r>
              <a:rPr lang="fr-FR" dirty="0" smtClean="0"/>
              <a:t>personnes et </a:t>
            </a:r>
            <a:r>
              <a:rPr lang="fr-FR" dirty="0"/>
              <a:t>en assurer une meilleure </a:t>
            </a:r>
            <a:r>
              <a:rPr lang="fr-FR" dirty="0" smtClean="0"/>
              <a:t>maîtrise</a:t>
            </a:r>
            <a:r>
              <a:rPr lang="fr-FR" dirty="0"/>
              <a:t>. Plus généralement, identifier quels services numériques doivent être développés autour </a:t>
            </a:r>
            <a:r>
              <a:rPr lang="fr-FR" dirty="0" smtClean="0"/>
              <a:t>des </a:t>
            </a:r>
            <a:r>
              <a:rPr lang="fr-FR" dirty="0"/>
              <a:t>transports ; </a:t>
            </a:r>
          </a:p>
          <a:p>
            <a:r>
              <a:rPr lang="fr-FR" dirty="0"/>
              <a:t>encourager l’émergence de bâtiments numériques et </a:t>
            </a:r>
            <a:r>
              <a:rPr lang="fr-FR" dirty="0" smtClean="0"/>
              <a:t>intelligent pour </a:t>
            </a:r>
            <a:r>
              <a:rPr lang="fr-FR" dirty="0"/>
              <a:t>les besoins des acteurs </a:t>
            </a:r>
            <a:r>
              <a:rPr lang="fr-FR" dirty="0" smtClean="0"/>
              <a:t>publics </a:t>
            </a:r>
            <a:r>
              <a:rPr lang="fr-FR" dirty="0"/>
              <a:t>comme des citoyens. </a:t>
            </a:r>
          </a:p>
          <a:p>
            <a:endParaRPr lang="fr-FR" dirty="0"/>
          </a:p>
        </p:txBody>
      </p:sp>
    </p:spTree>
    <p:extLst>
      <p:ext uri="{BB962C8B-B14F-4D97-AF65-F5344CB8AC3E}">
        <p14:creationId xmlns:p14="http://schemas.microsoft.com/office/powerpoint/2010/main" val="2117793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Contrats d’hébergement</a:t>
            </a:r>
            <a:endParaRPr lang="fr-FR" dirty="0"/>
          </a:p>
        </p:txBody>
      </p:sp>
      <p:sp>
        <p:nvSpPr>
          <p:cNvPr id="4" name="Rectangle 1"/>
          <p:cNvSpPr>
            <a:spLocks noGrp="1" noChangeArrowheads="1"/>
          </p:cNvSpPr>
          <p:nvPr>
            <p:ph idx="1"/>
          </p:nvPr>
        </p:nvSpPr>
        <p:spPr bwMode="auto">
          <a:xfrm>
            <a:off x="838200" y="2339302"/>
            <a:ext cx="11506676"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Unicode MS" panose="020B0604020202020204" pitchFamily="34" charset="-128"/>
              </a:rPr>
              <a:t>Si on passe un contrat d'hébergement d'un calculateur dans le cadre du code des marchés publics,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Unicode MS" panose="020B0604020202020204" pitchFamily="34" charset="-128"/>
              </a:rPr>
              <a:t>c'est pour une durée limitée (4 ans typiquement).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Unicode MS" panose="020B0604020202020204" pitchFamily="34" charset="-128"/>
              </a:rPr>
              <a:t>A l'issue, il n'est pas certain que ce soit le même prestataire qui remporte le nouveau marché...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Unicode MS" panose="020B0604020202020204" pitchFamily="34" charset="-128"/>
              </a:rPr>
              <a:t>Que se passe-t-il si c'est un calculateur scientifique d'une équipe de chercheurs qui,</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Unicode MS" panose="020B0604020202020204" pitchFamily="34" charset="-128"/>
              </a:rPr>
              <a:t> à mon avis, a besoin d'une certaine stabilité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Unicode MS" panose="020B0604020202020204" pitchFamily="34" charset="-128"/>
              </a:rPr>
              <a:t>Quand on avait parlé de cette question avec Data4,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Unicode MS" panose="020B0604020202020204" pitchFamily="34" charset="-128"/>
              </a:rPr>
              <a:t>on avait évoqué la possibilité d'un contrat de type location immobilière de longue durée,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Unicode MS" panose="020B0604020202020204" pitchFamily="34" charset="-128"/>
              </a:rPr>
              <a:t>mais je n'ai pas approfondi la question, la question des prix paraissant rédhibitoire</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000" dirty="0">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Unicode MS" panose="020B0604020202020204" pitchFamily="34" charset="-128"/>
              </a:rPr>
              <a:t>... Réflexion à poursuivre.</a:t>
            </a:r>
            <a:r>
              <a:rPr kumimoji="0" lang="fr-FR" altLang="fr-FR" sz="2000" b="0" i="0" u="none" strike="noStrike" cap="none" normalizeH="0" baseline="0" dirty="0" smtClean="0">
                <a:ln>
                  <a:noFill/>
                </a:ln>
                <a:solidFill>
                  <a:schemeClr val="tx1"/>
                </a:solidFill>
                <a:effectLst/>
              </a:rPr>
              <a:t> </a:t>
            </a:r>
            <a:endParaRPr kumimoji="0" lang="fr-FR" altLang="fr-FR"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9472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97145"/>
          </a:xfrm>
        </p:spPr>
        <p:txBody>
          <a:bodyPr/>
          <a:lstStyle/>
          <a:p>
            <a:r>
              <a:rPr lang="fr-FR" dirty="0" smtClean="0"/>
              <a:t>PLAN</a:t>
            </a:r>
            <a:endParaRPr lang="fr-FR" dirty="0"/>
          </a:p>
        </p:txBody>
      </p:sp>
      <p:sp>
        <p:nvSpPr>
          <p:cNvPr id="3" name="Espace réservé du contenu 2"/>
          <p:cNvSpPr>
            <a:spLocks noGrp="1"/>
          </p:cNvSpPr>
          <p:nvPr>
            <p:ph idx="1"/>
          </p:nvPr>
        </p:nvSpPr>
        <p:spPr/>
        <p:txBody>
          <a:bodyPr>
            <a:normAutofit/>
          </a:bodyPr>
          <a:lstStyle/>
          <a:p>
            <a:r>
              <a:rPr lang="fr-FR" dirty="0" smtClean="0"/>
              <a:t>Présentation de l’</a:t>
            </a:r>
            <a:r>
              <a:rPr lang="fr-FR" dirty="0" err="1" smtClean="0"/>
              <a:t>UPSay</a:t>
            </a:r>
            <a:endParaRPr lang="fr-FR" sz="2600" dirty="0" smtClean="0"/>
          </a:p>
          <a:p>
            <a:r>
              <a:rPr lang="fr-FR" dirty="0" smtClean="0"/>
              <a:t>Présentation du Grand Paris Express</a:t>
            </a:r>
          </a:p>
          <a:p>
            <a:r>
              <a:rPr lang="fr-FR" dirty="0" smtClean="0"/>
              <a:t>Les datacentres de SGP</a:t>
            </a:r>
          </a:p>
          <a:p>
            <a:r>
              <a:rPr lang="fr-FR" dirty="0"/>
              <a:t>Etude de </a:t>
            </a:r>
            <a:r>
              <a:rPr lang="fr-FR" dirty="0" smtClean="0"/>
              <a:t>coût</a:t>
            </a:r>
          </a:p>
          <a:p>
            <a:r>
              <a:rPr lang="fr-FR" dirty="0"/>
              <a:t>Et la labellisation ?</a:t>
            </a:r>
          </a:p>
          <a:p>
            <a:r>
              <a:rPr lang="fr-FR" dirty="0"/>
              <a:t>Questions techniques à résoudre</a:t>
            </a:r>
          </a:p>
          <a:p>
            <a:r>
              <a:rPr lang="fr-FR" dirty="0"/>
              <a:t>Conclusions</a:t>
            </a:r>
          </a:p>
          <a:p>
            <a:endParaRPr lang="fr-FR" dirty="0" smtClean="0"/>
          </a:p>
          <a:p>
            <a:endParaRPr lang="fr-FR" dirty="0" smtClean="0"/>
          </a:p>
          <a:p>
            <a:pPr lvl="1"/>
            <a:endParaRPr lang="fr-FR" dirty="0" smtClean="0"/>
          </a:p>
          <a:p>
            <a:endParaRPr lang="fr-FR" dirty="0"/>
          </a:p>
          <a:p>
            <a:endParaRPr lang="fr-FR" dirty="0" smtClean="0"/>
          </a:p>
          <a:p>
            <a:endParaRPr lang="fr-FR" dirty="0"/>
          </a:p>
        </p:txBody>
      </p:sp>
    </p:spTree>
    <p:extLst>
      <p:ext uri="{BB962C8B-B14F-4D97-AF65-F5344CB8AC3E}">
        <p14:creationId xmlns:p14="http://schemas.microsoft.com/office/powerpoint/2010/main" val="965430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axes de collaboration avec Mines-télécom </a:t>
            </a:r>
            <a:endParaRPr lang="fr-FR" dirty="0"/>
          </a:p>
        </p:txBody>
      </p:sp>
      <p:sp>
        <p:nvSpPr>
          <p:cNvPr id="3" name="Espace réservé du contenu 2"/>
          <p:cNvSpPr>
            <a:spLocks noGrp="1"/>
          </p:cNvSpPr>
          <p:nvPr>
            <p:ph idx="1"/>
          </p:nvPr>
        </p:nvSpPr>
        <p:spPr/>
        <p:txBody>
          <a:bodyPr>
            <a:normAutofit fontScale="70000" lnSpcReduction="20000"/>
          </a:bodyPr>
          <a:lstStyle/>
          <a:p>
            <a:r>
              <a:rPr lang="fr-FR" b="1" dirty="0"/>
              <a:t> </a:t>
            </a:r>
            <a:r>
              <a:rPr lang="fr-FR" dirty="0"/>
              <a:t>Recherche scientifique et technique sur le dimensionnement, l’architecture et les caractéristiques techniques des infrastructures numériques (fibre optique, téléphonie mobile, Wifi, géolocalisation, </a:t>
            </a:r>
            <a:r>
              <a:rPr lang="fr-FR" dirty="0" err="1"/>
              <a:t>Datacenters</a:t>
            </a:r>
            <a:r>
              <a:rPr lang="fr-FR" dirty="0"/>
              <a:t>) qui vont être déployées dans les ouvrages du Grand Paris Express. Ces recherches intègrent l’évolution des usages, les besoins des opérateurs et des entreprises, les perspectives d’évolution technologique et les enjeux de normalisation.</a:t>
            </a:r>
          </a:p>
          <a:p>
            <a:r>
              <a:rPr lang="fr-FR" dirty="0"/>
              <a:t>Recherche sur les modèles économiques des données numériques personnelles massives et expérimentation en matière de plateforme de données ouvertes et mutualisées.</a:t>
            </a:r>
          </a:p>
          <a:p>
            <a:r>
              <a:rPr lang="fr-FR" dirty="0"/>
              <a:t>Prospective et anticipation sur les prochaines générations d’objets connectés et de capteurs et l’enjeu de leur intégration dans le Grand Paris Express.</a:t>
            </a:r>
          </a:p>
          <a:p>
            <a:r>
              <a:rPr lang="fr-FR" dirty="0"/>
              <a:t>Expérimentations de type « démonstration de faisabilité » ou « proof of concept » pour les infrastructures, objets connectés ou capteurs présentant un intérêt pour le Grand Paris Express.</a:t>
            </a:r>
          </a:p>
          <a:p>
            <a:r>
              <a:rPr lang="fr-FR" dirty="0"/>
              <a:t>Partenariats sur des appels à projets français ou européens de recherche dans le domaine de la mobilité connectée ou de la ville intelligente et durable.</a:t>
            </a:r>
          </a:p>
          <a:p>
            <a:r>
              <a:rPr lang="fr-FR" dirty="0"/>
              <a:t>Collaboration dans le cadre des chaires de recherche de l’IMT couvrant l’une des pistes d’action du projet numérique, par exemple le sujet des données personnelles, ou création d’une nouvelle chaire.</a:t>
            </a:r>
          </a:p>
          <a:p>
            <a:endParaRPr lang="fr-FR" dirty="0"/>
          </a:p>
        </p:txBody>
      </p:sp>
    </p:spTree>
    <p:extLst>
      <p:ext uri="{BB962C8B-B14F-4D97-AF65-F5344CB8AC3E}">
        <p14:creationId xmlns:p14="http://schemas.microsoft.com/office/powerpoint/2010/main" val="2148162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Coût Ecole </a:t>
            </a:r>
            <a:r>
              <a:rPr lang="fr-FR" dirty="0" smtClean="0"/>
              <a:t>polytechnique:</a:t>
            </a:r>
            <a:br>
              <a:rPr lang="fr-FR" dirty="0" smtClean="0"/>
            </a:br>
            <a:r>
              <a:rPr lang="fr-FR" dirty="0" smtClean="0"/>
              <a:t>construction d’un nouveau datacentre</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effectLst/>
              </a:rPr>
              <a:t>On part d'une salle info de 200m2 , soit 50 baies à 20KW/baies , c'est à dire 1MW</a:t>
            </a:r>
            <a:br>
              <a:rPr lang="fr-FR" dirty="0" smtClean="0">
                <a:effectLst/>
              </a:rPr>
            </a:br>
            <a:r>
              <a:rPr lang="fr-FR" dirty="0" smtClean="0">
                <a:effectLst/>
              </a:rPr>
              <a:t>Je sépare le coût du bâtiment de celui du l'équipement</a:t>
            </a:r>
            <a:br>
              <a:rPr lang="fr-FR" dirty="0" smtClean="0">
                <a:effectLst/>
              </a:rPr>
            </a:br>
            <a:r>
              <a:rPr lang="fr-FR" dirty="0" smtClean="0">
                <a:effectLst/>
              </a:rPr>
              <a:t>On suppose que les pompes sont dehors, le bâtiment mesure 400m2</a:t>
            </a:r>
            <a:br>
              <a:rPr lang="fr-FR" dirty="0" smtClean="0">
                <a:effectLst/>
              </a:rPr>
            </a:br>
            <a:r>
              <a:rPr lang="fr-FR" dirty="0" smtClean="0">
                <a:effectLst/>
              </a:rPr>
              <a:t/>
            </a:r>
            <a:br>
              <a:rPr lang="fr-FR" dirty="0" smtClean="0">
                <a:effectLst/>
              </a:rPr>
            </a:br>
            <a:r>
              <a:rPr lang="fr-FR" dirty="0" smtClean="0">
                <a:effectLst/>
              </a:rPr>
              <a:t>Bâtiment:</a:t>
            </a:r>
            <a:br>
              <a:rPr lang="fr-FR" dirty="0" smtClean="0">
                <a:effectLst/>
              </a:rPr>
            </a:br>
            <a:r>
              <a:rPr lang="fr-FR" dirty="0" smtClean="0">
                <a:effectLst/>
              </a:rPr>
              <a:t>   DEFIEZ : 3,2K€/m2  tout compris</a:t>
            </a:r>
            <a:br>
              <a:rPr lang="fr-FR" dirty="0" smtClean="0">
                <a:effectLst/>
              </a:rPr>
            </a:br>
            <a:r>
              <a:rPr lang="fr-FR" dirty="0" smtClean="0">
                <a:effectLst/>
              </a:rPr>
              <a:t>   IDRIS : 3,5M€/400m2 sur 2 niveaux  =&gt; 8,75K€/m2</a:t>
            </a:r>
            <a:br>
              <a:rPr lang="fr-FR" dirty="0" smtClean="0">
                <a:effectLst/>
              </a:rPr>
            </a:br>
            <a:r>
              <a:rPr lang="fr-FR" dirty="0" smtClean="0">
                <a:effectLst/>
              </a:rPr>
              <a:t>   SID: 2,5M€/624m2 =&gt;  4K€/m2</a:t>
            </a:r>
            <a:br>
              <a:rPr lang="fr-FR" dirty="0" smtClean="0">
                <a:effectLst/>
              </a:rPr>
            </a:br>
            <a:r>
              <a:rPr lang="fr-FR" dirty="0" smtClean="0">
                <a:effectLst/>
              </a:rPr>
              <a:t>   SID + MO privée: 3M€/624m2 =&gt; 4.8K€</a:t>
            </a:r>
            <a:br>
              <a:rPr lang="fr-FR" dirty="0" smtClean="0">
                <a:effectLst/>
              </a:rPr>
            </a:br>
            <a:r>
              <a:rPr lang="fr-FR" dirty="0" smtClean="0">
                <a:effectLst/>
              </a:rPr>
              <a:t/>
            </a:r>
            <a:br>
              <a:rPr lang="fr-FR" dirty="0" smtClean="0">
                <a:effectLst/>
              </a:rPr>
            </a:br>
            <a:r>
              <a:rPr lang="fr-FR" dirty="0" smtClean="0">
                <a:effectLst/>
              </a:rPr>
              <a:t/>
            </a:r>
            <a:br>
              <a:rPr lang="fr-FR" dirty="0" smtClean="0">
                <a:effectLst/>
              </a:rPr>
            </a:br>
            <a:r>
              <a:rPr lang="fr-FR" dirty="0" smtClean="0">
                <a:effectLst/>
              </a:rPr>
              <a:t>  Équipement de la salle pour 1MW:</a:t>
            </a:r>
            <a:br>
              <a:rPr lang="fr-FR" dirty="0" smtClean="0">
                <a:effectLst/>
              </a:rPr>
            </a:br>
            <a:r>
              <a:rPr lang="fr-FR" dirty="0" smtClean="0">
                <a:effectLst/>
              </a:rPr>
              <a:t>    IDRIS: 2,5M€ (</a:t>
            </a:r>
            <a:r>
              <a:rPr lang="fr-FR" dirty="0" err="1" smtClean="0">
                <a:effectLst/>
              </a:rPr>
              <a:t>élec</a:t>
            </a:r>
            <a:r>
              <a:rPr lang="fr-FR" dirty="0" smtClean="0">
                <a:effectLst/>
              </a:rPr>
              <a:t>+ clim)     mais cher parce qu'il s'agit d'une rénovation</a:t>
            </a:r>
            <a:br>
              <a:rPr lang="fr-FR" dirty="0" smtClean="0">
                <a:effectLst/>
              </a:rPr>
            </a:br>
            <a:r>
              <a:rPr lang="fr-FR" dirty="0" smtClean="0">
                <a:effectLst/>
              </a:rPr>
              <a:t>    SID : 1,3M€/(2MW + onduleur ) -&gt; 700K€    mais type de refroidissement pas défini  (il faut ajouter 2 pompes à 300K€ )</a:t>
            </a:r>
            <a:br>
              <a:rPr lang="fr-FR" dirty="0" smtClean="0">
                <a:effectLst/>
              </a:rPr>
            </a:br>
            <a:r>
              <a:rPr lang="fr-FR" dirty="0" smtClean="0">
                <a:effectLst/>
              </a:rPr>
              <a:t>    P2IO : 850K€/30 baies  =&gt; 1,4M€ sans extinction incendie, ni baies et avec un seul transformateur</a:t>
            </a:r>
            <a:br>
              <a:rPr lang="fr-FR" dirty="0" smtClean="0">
                <a:effectLst/>
              </a:rPr>
            </a:br>
            <a:r>
              <a:rPr lang="fr-FR" dirty="0" smtClean="0">
                <a:effectLst/>
              </a:rPr>
              <a:t/>
            </a:r>
            <a:br>
              <a:rPr lang="fr-FR" dirty="0" smtClean="0">
                <a:effectLst/>
              </a:rPr>
            </a:br>
            <a:r>
              <a:rPr lang="fr-FR" dirty="0" smtClean="0">
                <a:effectLst/>
              </a:rPr>
              <a:t>Cout bas:</a:t>
            </a:r>
            <a:br>
              <a:rPr lang="fr-FR" dirty="0" smtClean="0">
                <a:effectLst/>
              </a:rPr>
            </a:br>
            <a:r>
              <a:rPr lang="fr-FR" dirty="0" smtClean="0">
                <a:effectLst/>
              </a:rPr>
              <a:t>   Bâtiment : prix </a:t>
            </a:r>
            <a:r>
              <a:rPr lang="fr-FR" dirty="0" err="1" smtClean="0">
                <a:effectLst/>
              </a:rPr>
              <a:t>Defiez</a:t>
            </a:r>
            <a:r>
              <a:rPr lang="fr-FR" dirty="0" smtClean="0">
                <a:effectLst/>
              </a:rPr>
              <a:t>= 400x3.2=1.20M€</a:t>
            </a:r>
            <a:br>
              <a:rPr lang="fr-FR" dirty="0" smtClean="0">
                <a:effectLst/>
              </a:rPr>
            </a:br>
            <a:r>
              <a:rPr lang="fr-FR" dirty="0" smtClean="0">
                <a:effectLst/>
              </a:rPr>
              <a:t>   Equipement : prix SID ou P2IO : 1,4M€ + les baies ( 50*8K€)</a:t>
            </a:r>
            <a:br>
              <a:rPr lang="fr-FR" dirty="0" smtClean="0">
                <a:effectLst/>
              </a:rPr>
            </a:br>
            <a:r>
              <a:rPr lang="fr-FR" dirty="0" smtClean="0">
                <a:effectLst/>
              </a:rPr>
              <a:t>   Total : 2,6M€ minimum  + 8K€/baie</a:t>
            </a:r>
            <a:br>
              <a:rPr lang="fr-FR" dirty="0" smtClean="0">
                <a:effectLst/>
              </a:rPr>
            </a:br>
            <a:endParaRPr lang="fr-FR" dirty="0"/>
          </a:p>
        </p:txBody>
      </p:sp>
    </p:spTree>
    <p:extLst>
      <p:ext uri="{BB962C8B-B14F-4D97-AF65-F5344CB8AC3E}">
        <p14:creationId xmlns:p14="http://schemas.microsoft.com/office/powerpoint/2010/main" val="3857012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8828" y="236897"/>
            <a:ext cx="3810640" cy="1645454"/>
          </a:xfrm>
        </p:spPr>
        <p:txBody>
          <a:bodyPr>
            <a:normAutofit fontScale="90000"/>
          </a:bodyPr>
          <a:lstStyle/>
          <a:p>
            <a:r>
              <a:rPr lang="fr-FR" dirty="0" smtClean="0"/>
              <a:t>Qu’est-ce que l’Université </a:t>
            </a:r>
            <a:br>
              <a:rPr lang="fr-FR" dirty="0" smtClean="0"/>
            </a:br>
            <a:r>
              <a:rPr lang="fr-FR" dirty="0" smtClean="0"/>
              <a:t>Paris-Saclay ?</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69474" y="5401229"/>
            <a:ext cx="2857500" cy="1257300"/>
          </a:xfrm>
          <a:prstGeom prst="rect">
            <a:avLst/>
          </a:prstGeom>
          <a:noFill/>
          <a:extLst>
            <a:ext uri="{909E8E84-426E-40DD-AFC4-6F175D3DCCD1}">
              <a14:hiddenFill xmlns:a14="http://schemas.microsoft.com/office/drawing/2010/main">
                <a:solidFill>
                  <a:srgbClr val="FFFFFF"/>
                </a:solidFill>
              </a14:hiddenFill>
            </a:ext>
          </a:extLst>
        </p:spPr>
      </p:pic>
      <p:sp>
        <p:nvSpPr>
          <p:cNvPr id="7" name="Égal 6"/>
          <p:cNvSpPr/>
          <p:nvPr/>
        </p:nvSpPr>
        <p:spPr>
          <a:xfrm>
            <a:off x="3732078" y="5801445"/>
            <a:ext cx="932129" cy="685634"/>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675" y="4534454"/>
            <a:ext cx="5572125" cy="1952625"/>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3932" y="678562"/>
            <a:ext cx="5503391" cy="3332503"/>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895" y="2335062"/>
            <a:ext cx="4565861" cy="2613456"/>
          </a:xfrm>
          <a:prstGeom prst="rect">
            <a:avLst/>
          </a:prstGeom>
        </p:spPr>
      </p:pic>
    </p:spTree>
    <p:extLst>
      <p:ext uri="{BB962C8B-B14F-4D97-AF65-F5344CB8AC3E}">
        <p14:creationId xmlns:p14="http://schemas.microsoft.com/office/powerpoint/2010/main" val="308327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Les </a:t>
            </a:r>
            <a:r>
              <a:rPr lang="fr-FR" b="1" dirty="0" smtClean="0"/>
              <a:t>objectifs de l’Université Paris-Saclay</a:t>
            </a:r>
            <a:r>
              <a:rPr lang="fr-FR" b="1" dirty="0"/>
              <a:t/>
            </a:r>
            <a:br>
              <a:rPr lang="fr-FR" b="1" dirty="0"/>
            </a:b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Créer une université </a:t>
            </a:r>
            <a:r>
              <a:rPr lang="fr-FR" b="1" dirty="0">
                <a:solidFill>
                  <a:schemeClr val="accent5"/>
                </a:solidFill>
              </a:rPr>
              <a:t>de recherche et d’innovation</a:t>
            </a:r>
            <a:r>
              <a:rPr lang="fr-FR" dirty="0"/>
              <a:t>, associant universités, grandes écoles et organismes de recherche.</a:t>
            </a:r>
          </a:p>
          <a:p>
            <a:r>
              <a:rPr lang="fr-FR" dirty="0"/>
              <a:t>Développer une recherche intégrée de premier </a:t>
            </a:r>
            <a:r>
              <a:rPr lang="fr-FR" b="1" dirty="0">
                <a:solidFill>
                  <a:schemeClr val="accent5"/>
                </a:solidFill>
              </a:rPr>
              <a:t>niveau</a:t>
            </a:r>
            <a:r>
              <a:rPr lang="fr-FR" dirty="0">
                <a:solidFill>
                  <a:schemeClr val="accent5"/>
                </a:solidFill>
              </a:rPr>
              <a:t> </a:t>
            </a:r>
            <a:r>
              <a:rPr lang="fr-FR" b="1" dirty="0">
                <a:solidFill>
                  <a:schemeClr val="accent5"/>
                </a:solidFill>
              </a:rPr>
              <a:t>mondial</a:t>
            </a:r>
          </a:p>
          <a:p>
            <a:r>
              <a:rPr lang="fr-FR" dirty="0"/>
              <a:t>Enrichir l’offre de formation appuyée sur la recherche</a:t>
            </a:r>
          </a:p>
          <a:p>
            <a:r>
              <a:rPr lang="fr-FR" dirty="0"/>
              <a:t>Répondre à de grands </a:t>
            </a:r>
            <a:r>
              <a:rPr lang="fr-FR" b="1" dirty="0">
                <a:solidFill>
                  <a:schemeClr val="accent5"/>
                </a:solidFill>
              </a:rPr>
              <a:t>enjeux sociétaux</a:t>
            </a:r>
          </a:p>
          <a:p>
            <a:r>
              <a:rPr lang="fr-FR" dirty="0"/>
              <a:t>Créer des </a:t>
            </a:r>
            <a:r>
              <a:rPr lang="fr-FR" b="1" dirty="0">
                <a:solidFill>
                  <a:schemeClr val="accent5"/>
                </a:solidFill>
              </a:rPr>
              <a:t>parcours diversifiés</a:t>
            </a:r>
            <a:r>
              <a:rPr lang="fr-FR" dirty="0"/>
              <a:t>, mutualisés et comportant de nombreuses passerelles entre établissements et parcours.</a:t>
            </a:r>
          </a:p>
          <a:p>
            <a:r>
              <a:rPr lang="fr-FR" dirty="0"/>
              <a:t>Rapprocher le monde académique et le monde de </a:t>
            </a:r>
            <a:r>
              <a:rPr lang="fr-FR" b="1" dirty="0">
                <a:solidFill>
                  <a:schemeClr val="accent5"/>
                </a:solidFill>
              </a:rPr>
              <a:t>l’entreprise</a:t>
            </a:r>
          </a:p>
          <a:p>
            <a:r>
              <a:rPr lang="fr-FR" dirty="0"/>
              <a:t>Créer un </a:t>
            </a:r>
            <a:r>
              <a:rPr lang="fr-FR" b="1" dirty="0">
                <a:solidFill>
                  <a:schemeClr val="accent5"/>
                </a:solidFill>
              </a:rPr>
              <a:t>campus agréable </a:t>
            </a:r>
            <a:r>
              <a:rPr lang="fr-FR" dirty="0"/>
              <a:t>pour y travailler et y vivre, facile d’accès et intégré dans son territoire.</a:t>
            </a:r>
          </a:p>
          <a:p>
            <a:r>
              <a:rPr lang="fr-FR" dirty="0"/>
              <a:t>Articuler l’Université Paris-Saclay avec les </a:t>
            </a:r>
            <a:r>
              <a:rPr lang="fr-FR" b="1" dirty="0">
                <a:solidFill>
                  <a:schemeClr val="accent5"/>
                </a:solidFill>
              </a:rPr>
              <a:t>autres Universités </a:t>
            </a:r>
            <a:r>
              <a:rPr lang="fr-FR" dirty="0"/>
              <a:t>de la Région Ile-de-France.</a:t>
            </a:r>
          </a:p>
          <a:p>
            <a:endParaRPr lang="fr-FR" dirty="0"/>
          </a:p>
        </p:txBody>
      </p:sp>
    </p:spTree>
    <p:extLst>
      <p:ext uri="{BB962C8B-B14F-4D97-AF65-F5344CB8AC3E}">
        <p14:creationId xmlns:p14="http://schemas.microsoft.com/office/powerpoint/2010/main" val="1893965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519" y="2043953"/>
            <a:ext cx="222197" cy="1306286"/>
          </a:xfrm>
        </p:spPr>
        <p:txBody>
          <a:bodyPr>
            <a:normAutofit fontScale="90000"/>
          </a:bodyPr>
          <a:lstStyle/>
          <a:p>
            <a:r>
              <a:rPr lang="fr-FR" dirty="0" smtClean="0"/>
              <a:t>Le grand Paris-Express</a:t>
            </a:r>
            <a:endParaRPr lang="fr-FR" dirty="0"/>
          </a:p>
        </p:txBody>
      </p:sp>
      <p:sp>
        <p:nvSpPr>
          <p:cNvPr id="3" name="Espace réservé du contenu 2"/>
          <p:cNvSpPr>
            <a:spLocks noGrp="1"/>
          </p:cNvSpPr>
          <p:nvPr>
            <p:ph idx="1"/>
          </p:nvPr>
        </p:nvSpPr>
        <p:spPr>
          <a:xfrm>
            <a:off x="8129708" y="3666165"/>
            <a:ext cx="3700502" cy="4501277"/>
          </a:xfrm>
        </p:spPr>
        <p:txBody>
          <a:bodyPr/>
          <a:lstStyle/>
          <a:p>
            <a:r>
              <a:rPr lang="fr-FR" dirty="0" smtClean="0"/>
              <a:t>200 km de lignes automatiques </a:t>
            </a:r>
          </a:p>
          <a:p>
            <a:r>
              <a:rPr lang="fr-FR" dirty="0" smtClean="0"/>
              <a:t>68 gares </a:t>
            </a:r>
          </a:p>
          <a:p>
            <a:r>
              <a:rPr lang="fr-FR" dirty="0" smtClean="0"/>
              <a:t>7 centres techniques</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19" y="-535234"/>
            <a:ext cx="10058400" cy="1990479"/>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470" y="1712980"/>
            <a:ext cx="2705100" cy="169545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583" y="1948884"/>
            <a:ext cx="5591948" cy="4536440"/>
          </a:xfrm>
          <a:prstGeom prst="rect">
            <a:avLst/>
          </a:prstGeom>
        </p:spPr>
      </p:pic>
    </p:spTree>
    <p:extLst>
      <p:ext uri="{BB962C8B-B14F-4D97-AF65-F5344CB8AC3E}">
        <p14:creationId xmlns:p14="http://schemas.microsoft.com/office/powerpoint/2010/main" val="1069174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GPE Demain</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091" y="1365531"/>
            <a:ext cx="8263597" cy="5335923"/>
          </a:xfrm>
        </p:spPr>
      </p:pic>
    </p:spTree>
    <p:extLst>
      <p:ext uri="{BB962C8B-B14F-4D97-AF65-F5344CB8AC3E}">
        <p14:creationId xmlns:p14="http://schemas.microsoft.com/office/powerpoint/2010/main" val="807832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8789" y="214484"/>
            <a:ext cx="3420029" cy="3424304"/>
          </a:xfrm>
          <a:prstGeom prst="rect">
            <a:avLst/>
          </a:prstGeom>
        </p:spPr>
      </p:pic>
      <p:sp>
        <p:nvSpPr>
          <p:cNvPr id="2" name="Titre 1"/>
          <p:cNvSpPr>
            <a:spLocks noGrp="1"/>
          </p:cNvSpPr>
          <p:nvPr>
            <p:ph type="title"/>
          </p:nvPr>
        </p:nvSpPr>
        <p:spPr>
          <a:xfrm>
            <a:off x="831376" y="232709"/>
            <a:ext cx="10515600" cy="1325563"/>
          </a:xfrm>
        </p:spPr>
        <p:txBody>
          <a:bodyPr/>
          <a:lstStyle/>
          <a:p>
            <a:r>
              <a:rPr lang="fr-FR" dirty="0" smtClean="0"/>
              <a:t>Le GPE aujourd’hui</a:t>
            </a:r>
            <a:endParaRPr lang="fr-FR"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4298" y="1378061"/>
            <a:ext cx="5930900" cy="3403600"/>
          </a:xfr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3074" y="2902061"/>
            <a:ext cx="5930900" cy="3759200"/>
          </a:xfrm>
          <a:prstGeom prst="rect">
            <a:avLst/>
          </a:prstGeom>
        </p:spPr>
      </p:pic>
    </p:spTree>
    <p:extLst>
      <p:ext uri="{BB962C8B-B14F-4D97-AF65-F5344CB8AC3E}">
        <p14:creationId xmlns:p14="http://schemas.microsoft.com/office/powerpoint/2010/main" val="376233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5275997" cy="1961818"/>
          </a:xfrm>
        </p:spPr>
        <p:txBody>
          <a:bodyPr/>
          <a:lstStyle/>
          <a:p>
            <a:r>
              <a:rPr lang="fr-FR" dirty="0" smtClean="0"/>
              <a:t>Le métro le plus numérique du monde</a:t>
            </a:r>
            <a:endParaRPr lang="fr-FR" dirty="0"/>
          </a:p>
        </p:txBody>
      </p:sp>
      <p:sp>
        <p:nvSpPr>
          <p:cNvPr id="3" name="Espace réservé du contenu 2"/>
          <p:cNvSpPr>
            <a:spLocks noGrp="1"/>
          </p:cNvSpPr>
          <p:nvPr>
            <p:ph idx="1"/>
          </p:nvPr>
        </p:nvSpPr>
        <p:spPr>
          <a:xfrm>
            <a:off x="458565" y="2427515"/>
            <a:ext cx="10622280" cy="3722151"/>
          </a:xfrm>
        </p:spPr>
        <p:txBody>
          <a:bodyPr>
            <a:normAutofit/>
          </a:bodyPr>
          <a:lstStyle/>
          <a:p>
            <a:r>
              <a:rPr lang="fr-FR" dirty="0" smtClean="0"/>
              <a:t>Gares et </a:t>
            </a:r>
            <a:r>
              <a:rPr lang="fr-FR" dirty="0"/>
              <a:t>rames du Grand Paris Express é</a:t>
            </a:r>
            <a:r>
              <a:rPr lang="fr-FR" dirty="0" smtClean="0"/>
              <a:t>quipées de </a:t>
            </a:r>
            <a:r>
              <a:rPr lang="fr-FR" dirty="0"/>
              <a:t>réseaux cellulaire mobile et </a:t>
            </a:r>
            <a:r>
              <a:rPr lang="fr-FR" dirty="0" err="1"/>
              <a:t>wi-fi</a:t>
            </a:r>
            <a:r>
              <a:rPr lang="fr-FR" dirty="0" smtClean="0"/>
              <a:t>.</a:t>
            </a:r>
          </a:p>
          <a:p>
            <a:r>
              <a:rPr lang="fr-FR" dirty="0" smtClean="0"/>
              <a:t>Bureaux pour télétravail</a:t>
            </a:r>
          </a:p>
          <a:p>
            <a:r>
              <a:rPr lang="fr-FR" dirty="0" smtClean="0"/>
              <a:t>Valorisation </a:t>
            </a:r>
            <a:r>
              <a:rPr lang="fr-FR" dirty="0"/>
              <a:t>des données </a:t>
            </a:r>
            <a:r>
              <a:rPr lang="fr-FR" dirty="0" smtClean="0"/>
              <a:t>numériques -  </a:t>
            </a:r>
            <a:r>
              <a:rPr lang="fr-FR" dirty="0" err="1" smtClean="0"/>
              <a:t>Opendata</a:t>
            </a:r>
            <a:r>
              <a:rPr lang="fr-FR" dirty="0" smtClean="0"/>
              <a:t> - cloud</a:t>
            </a:r>
          </a:p>
          <a:p>
            <a:r>
              <a:rPr lang="fr-FR" dirty="0" smtClean="0"/>
              <a:t>Réseau </a:t>
            </a:r>
            <a:r>
              <a:rPr lang="fr-FR" dirty="0"/>
              <a:t>de fibre optique intégré aux infrastructures du Grand Paris </a:t>
            </a:r>
            <a:r>
              <a:rPr lang="fr-FR" dirty="0" smtClean="0"/>
              <a:t>Express</a:t>
            </a:r>
          </a:p>
          <a:p>
            <a:r>
              <a:rPr lang="fr-FR" dirty="0" smtClean="0"/>
              <a:t>Datacentres</a:t>
            </a:r>
          </a:p>
          <a:p>
            <a:pPr marL="457200" lvl="1" indent="0">
              <a:buNone/>
            </a:pPr>
            <a:r>
              <a:rPr lang="fr-FR" dirty="0" smtClean="0"/>
              <a:t>                                                                                 Collaboration avec Mines-Telecom</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404" y="-384812"/>
            <a:ext cx="6506913" cy="3541605"/>
          </a:xfrm>
          <a:prstGeom prst="rect">
            <a:avLst/>
          </a:prstGeom>
        </p:spPr>
      </p:pic>
    </p:spTree>
    <p:extLst>
      <p:ext uri="{BB962C8B-B14F-4D97-AF65-F5344CB8AC3E}">
        <p14:creationId xmlns:p14="http://schemas.microsoft.com/office/powerpoint/2010/main" val="4227655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6196</TotalTime>
  <Words>1666</Words>
  <Application>Microsoft Office PowerPoint</Application>
  <PresentationFormat>Grand écran</PresentationFormat>
  <Paragraphs>206</Paragraphs>
  <Slides>31</Slides>
  <Notes>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31</vt:i4>
      </vt:variant>
    </vt:vector>
  </HeadingPairs>
  <TitlesOfParts>
    <vt:vector size="42" baseType="lpstr">
      <vt:lpstr>Arial Unicode MS</vt:lpstr>
      <vt:lpstr>ＭＳ Ｐゴシック</vt:lpstr>
      <vt:lpstr>Arial</vt:lpstr>
      <vt:lpstr>Calibri</vt:lpstr>
      <vt:lpstr>Calibri Light</vt:lpstr>
      <vt:lpstr>Microsoft Sans Serif</vt:lpstr>
      <vt:lpstr>Tahoma</vt:lpstr>
      <vt:lpstr>Verdana</vt:lpstr>
      <vt:lpstr>Wingdings</vt:lpstr>
      <vt:lpstr>Wingdings 3</vt:lpstr>
      <vt:lpstr>Thème Office</vt:lpstr>
      <vt:lpstr>Estimation du coût de l’externalisation par Polytechnique de ses serveurs informatique dans les datacentres de la Société du Grand paris.</vt:lpstr>
      <vt:lpstr>Merci à :</vt:lpstr>
      <vt:lpstr>PLAN</vt:lpstr>
      <vt:lpstr>Qu’est-ce que l’Université  Paris-Saclay ?</vt:lpstr>
      <vt:lpstr>Les objectifs de l’Université Paris-Saclay </vt:lpstr>
      <vt:lpstr>Le grand Paris-Express</vt:lpstr>
      <vt:lpstr>Le GPE Demain</vt:lpstr>
      <vt:lpstr>Le GPE aujourd’hui</vt:lpstr>
      <vt:lpstr>Le métro le plus numérique du monde</vt:lpstr>
      <vt:lpstr>Un réseau de fibres optiques</vt:lpstr>
      <vt:lpstr>Le réseau des datacenters</vt:lpstr>
      <vt:lpstr>Des datacenters enterrés ou semi-enterrés</vt:lpstr>
      <vt:lpstr>Le défi de l’insertion paysagère </vt:lpstr>
      <vt:lpstr>La partie datacentre intéresse l’UPSay</vt:lpstr>
      <vt:lpstr>Le tracé du GPE sur le Plateau de Saclay </vt:lpstr>
      <vt:lpstr>Actuellement à l’université Paris-Saclay</vt:lpstr>
      <vt:lpstr>Etude de coût</vt:lpstr>
      <vt:lpstr>La salle informatique de l’école Polytechnique AUJOURD’HUI</vt:lpstr>
      <vt:lpstr>Coût Ecole polytechnique – fonctionnement </vt:lpstr>
      <vt:lpstr>Coûts GPE</vt:lpstr>
      <vt:lpstr>Hypothèse 1</vt:lpstr>
      <vt:lpstr>Hypothèse 2  (co-investissement)</vt:lpstr>
      <vt:lpstr>Comparaison GPE-X Hypothèse 2  (co-investissement) </vt:lpstr>
      <vt:lpstr>Questions techniques à résoudre</vt:lpstr>
      <vt:lpstr>Et la labellisation ?</vt:lpstr>
      <vt:lpstr>Conclusion</vt:lpstr>
      <vt:lpstr>Présentation PowerPoint</vt:lpstr>
      <vt:lpstr>La Caisse des dépots</vt:lpstr>
      <vt:lpstr>Contrats d’hébergement</vt:lpstr>
      <vt:lpstr>Les axes de collaboration avec Mines-télécom </vt:lpstr>
      <vt:lpstr>Coût Ecole polytechnique: construction d’un nouveau datacentre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Estimation du coût de l’externalisation par Polytechnique de ses serveurs informatique dans les datacentres de la Société du Grand paris.</dc:title>
  <dc:creator>User14035</dc:creator>
  <cp:lastModifiedBy>User14035</cp:lastModifiedBy>
  <cp:revision>219</cp:revision>
  <dcterms:created xsi:type="dcterms:W3CDTF">2017-09-11T07:01:30Z</dcterms:created>
  <dcterms:modified xsi:type="dcterms:W3CDTF">2017-09-25T20:34:09Z</dcterms:modified>
</cp:coreProperties>
</file>