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258" r:id="rId4"/>
    <p:sldId id="259" r:id="rId5"/>
    <p:sldId id="288" r:id="rId6"/>
    <p:sldId id="275" r:id="rId7"/>
    <p:sldId id="261" r:id="rId8"/>
    <p:sldId id="278" r:id="rId9"/>
    <p:sldId id="279" r:id="rId10"/>
    <p:sldId id="273" r:id="rId11"/>
    <p:sldId id="274" r:id="rId12"/>
    <p:sldId id="280" r:id="rId13"/>
    <p:sldId id="260" r:id="rId14"/>
    <p:sldId id="267" r:id="rId15"/>
    <p:sldId id="281" r:id="rId16"/>
    <p:sldId id="269" r:id="rId17"/>
    <p:sldId id="284" r:id="rId18"/>
    <p:sldId id="285" r:id="rId19"/>
    <p:sldId id="282" r:id="rId20"/>
    <p:sldId id="262" r:id="rId21"/>
    <p:sldId id="283" r:id="rId22"/>
    <p:sldId id="289" r:id="rId23"/>
    <p:sldId id="303" r:id="rId24"/>
    <p:sldId id="304" r:id="rId25"/>
    <p:sldId id="290" r:id="rId26"/>
    <p:sldId id="291" r:id="rId27"/>
    <p:sldId id="294" r:id="rId28"/>
    <p:sldId id="300" r:id="rId29"/>
    <p:sldId id="295" r:id="rId30"/>
    <p:sldId id="296" r:id="rId31"/>
    <p:sldId id="286" r:id="rId32"/>
    <p:sldId id="297" r:id="rId33"/>
    <p:sldId id="293" r:id="rId34"/>
    <p:sldId id="292" r:id="rId35"/>
    <p:sldId id="299" r:id="rId36"/>
    <p:sldId id="298" r:id="rId37"/>
    <p:sldId id="263" r:id="rId38"/>
    <p:sldId id="306" r:id="rId39"/>
    <p:sldId id="330" r:id="rId40"/>
    <p:sldId id="327" r:id="rId41"/>
    <p:sldId id="305" r:id="rId42"/>
    <p:sldId id="307" r:id="rId43"/>
    <p:sldId id="308" r:id="rId44"/>
    <p:sldId id="309" r:id="rId45"/>
    <p:sldId id="310" r:id="rId46"/>
    <p:sldId id="325" r:id="rId47"/>
    <p:sldId id="326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264" r:id="rId61"/>
    <p:sldId id="266" r:id="rId62"/>
    <p:sldId id="277" r:id="rId63"/>
    <p:sldId id="265" r:id="rId64"/>
    <p:sldId id="276" r:id="rId65"/>
    <p:sldId id="301" r:id="rId66"/>
    <p:sldId id="302" r:id="rId67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60"/>
  </p:normalViewPr>
  <p:slideViewPr>
    <p:cSldViewPr>
      <p:cViewPr varScale="1">
        <p:scale>
          <a:sx n="63" d="100"/>
          <a:sy n="63" d="100"/>
        </p:scale>
        <p:origin x="-1320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2940" y="-102"/>
      </p:cViewPr>
      <p:guideLst>
        <p:guide orient="horz" pos="3367"/>
        <p:guide pos="23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9055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9055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844D140-99DA-4484-A1AC-31AE459A181A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‹N°›</a:t>
            </a:fld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839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65145C4-27B9-43C8-B1C5-F44F5EFE910A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08676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i-FI" sz="2000" b="0" i="0" u="none" strike="noStrike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ea typeface="ＭＳ Ｐゴシック" pitchFamily="32" charset="-128"/>
              </a:rPr>
              <a:t>Provide</a:t>
            </a:r>
            <a:r>
              <a:rPr lang="fr-FR" dirty="0" smtClean="0">
                <a:latin typeface="Times New Roman" pitchFamily="18" charset="0"/>
                <a:ea typeface="ＭＳ Ｐゴシック" pitchFamily="32" charset="-128"/>
              </a:rPr>
              <a:t> user</a:t>
            </a:r>
            <a:r>
              <a:rPr lang="fr-FR" baseline="0" dirty="0" smtClean="0">
                <a:latin typeface="Times New Roman" pitchFamily="18" charset="0"/>
                <a:ea typeface="ＭＳ Ｐゴシック" pitchFamily="32" charset="-128"/>
              </a:rPr>
              <a:t> </a:t>
            </a:r>
            <a:r>
              <a:rPr lang="fr-FR" dirty="0" err="1" smtClean="0">
                <a:latin typeface="Times New Roman" pitchFamily="18" charset="0"/>
                <a:ea typeface="ＭＳ Ｐゴシック" pitchFamily="32" charset="-128"/>
              </a:rPr>
              <a:t>with</a:t>
            </a:r>
            <a:r>
              <a:rPr lang="fr-FR" dirty="0" smtClean="0">
                <a:latin typeface="Times New Roman" pitchFamily="18" charset="0"/>
                <a:ea typeface="ＭＳ Ｐゴシック" pitchFamily="32" charset="-128"/>
              </a:rPr>
              <a:t> </a:t>
            </a:r>
            <a:r>
              <a:rPr lang="fr-FR" dirty="0" err="1" smtClean="0">
                <a:latin typeface="Times New Roman" pitchFamily="18" charset="0"/>
                <a:ea typeface="ＭＳ Ｐゴシック" pitchFamily="32" charset="-128"/>
              </a:rPr>
              <a:t>hints</a:t>
            </a:r>
            <a:r>
              <a:rPr lang="fr-FR" dirty="0" smtClean="0">
                <a:latin typeface="Times New Roman" pitchFamily="18" charset="0"/>
                <a:ea typeface="ＭＳ Ｐゴシック" pitchFamily="32" charset="-128"/>
              </a:rPr>
              <a:t> and expose </a:t>
            </a:r>
            <a:r>
              <a:rPr lang="fr-FR" dirty="0" err="1" smtClean="0">
                <a:latin typeface="Times New Roman" pitchFamily="18" charset="0"/>
                <a:ea typeface="ＭＳ Ｐゴシック" pitchFamily="32" charset="-128"/>
              </a:rPr>
              <a:t>gathered</a:t>
            </a:r>
            <a:r>
              <a:rPr lang="fr-FR" dirty="0" smtClean="0">
                <a:latin typeface="Times New Roman" pitchFamily="18" charset="0"/>
                <a:ea typeface="ＭＳ Ｐゴシック" pitchFamily="32" charset="-128"/>
              </a:rPr>
              <a:t> data if no</a:t>
            </a:r>
            <a:r>
              <a:rPr lang="fr-FR" baseline="0" dirty="0" smtClean="0">
                <a:latin typeface="Times New Roman" pitchFamily="18" charset="0"/>
                <a:ea typeface="ＭＳ Ｐゴシック" pitchFamily="32" charset="-128"/>
              </a:rPr>
              <a:t> feedback </a:t>
            </a:r>
            <a:r>
              <a:rPr lang="fr-FR" baseline="0" dirty="0" err="1" smtClean="0">
                <a:latin typeface="Times New Roman" pitchFamily="18" charset="0"/>
                <a:ea typeface="ＭＳ Ｐゴシック" pitchFamily="32" charset="-128"/>
              </a:rPr>
              <a:t>is</a:t>
            </a:r>
            <a:r>
              <a:rPr lang="fr-FR" baseline="0" dirty="0" smtClean="0">
                <a:latin typeface="Times New Roman" pitchFamily="18" charset="0"/>
                <a:ea typeface="ＭＳ Ｐゴシック" pitchFamily="32" charset="-128"/>
              </a:rPr>
              <a:t> </a:t>
            </a:r>
            <a:r>
              <a:rPr lang="fr-FR" baseline="0" dirty="0" err="1" smtClean="0">
                <a:latin typeface="Times New Roman" pitchFamily="18" charset="0"/>
                <a:ea typeface="ＭＳ Ｐゴシック" pitchFamily="32" charset="-128"/>
              </a:rPr>
              <a:t>available</a:t>
            </a:r>
            <a:endParaRPr lang="fr-FR" dirty="0" smtClean="0">
              <a:latin typeface="Times New Roman" pitchFamily="18" charset="0"/>
              <a:ea typeface="ＭＳ Ｐゴシック" pitchFamily="32" charset="-128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236" algn="l"/>
                <a:tab pos="1446205" algn="l"/>
                <a:tab pos="2170174" algn="l"/>
                <a:tab pos="2894141" algn="l"/>
              </a:tabLst>
            </a:pPr>
            <a:fld id="{E8DF6909-B3EC-47B1-AA5B-8E7BEB3B4583}" type="slidenum">
              <a:rPr lang="en-GB" smtClean="0"/>
              <a:pPr>
                <a:tabLst>
                  <a:tab pos="722236" algn="l"/>
                  <a:tab pos="1446205" algn="l"/>
                  <a:tab pos="2170174" algn="l"/>
                  <a:tab pos="2894141" algn="l"/>
                </a:tabLst>
              </a:pPr>
              <a:t>11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079" algn="l"/>
                <a:tab pos="1445830" algn="l"/>
                <a:tab pos="2169579" algn="l"/>
                <a:tab pos="2893330" algn="l"/>
              </a:tabLst>
            </a:pPr>
            <a:fld id="{87AEFC0A-D799-47D4-91D7-8AAFAA6E7951}" type="slidenum">
              <a:rPr lang="en-GB" smtClean="0">
                <a:ea typeface="ＭＳ Ｐゴシック" pitchFamily="34" charset="-128"/>
              </a:rPr>
              <a:pPr>
                <a:tabLst>
                  <a:tab pos="722079" algn="l"/>
                  <a:tab pos="1445830" algn="l"/>
                  <a:tab pos="2169579" algn="l"/>
                  <a:tab pos="2893330" algn="l"/>
                </a:tabLst>
              </a:pPr>
              <a:t>38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079" algn="l"/>
                <a:tab pos="1445830" algn="l"/>
                <a:tab pos="2169579" algn="l"/>
                <a:tab pos="2893330" algn="l"/>
              </a:tabLst>
            </a:pPr>
            <a:fld id="{87AEFC0A-D799-47D4-91D7-8AAFAA6E7951}" type="slidenum">
              <a:rPr lang="en-GB" smtClean="0">
                <a:ea typeface="ＭＳ Ｐゴシック" pitchFamily="34" charset="-128"/>
              </a:rPr>
              <a:pPr>
                <a:tabLst>
                  <a:tab pos="722079" algn="l"/>
                  <a:tab pos="1445830" algn="l"/>
                  <a:tab pos="2169579" algn="l"/>
                  <a:tab pos="2893330" algn="l"/>
                </a:tabLst>
              </a:pPr>
              <a:t>39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079" algn="l"/>
                <a:tab pos="1445830" algn="l"/>
                <a:tab pos="2169579" algn="l"/>
                <a:tab pos="2893330" algn="l"/>
              </a:tabLst>
            </a:pPr>
            <a:fld id="{87AEFC0A-D799-47D4-91D7-8AAFAA6E7951}" type="slidenum">
              <a:rPr lang="en-GB" smtClean="0">
                <a:ea typeface="ＭＳ Ｐゴシック" pitchFamily="34" charset="-128"/>
              </a:rPr>
              <a:pPr>
                <a:tabLst>
                  <a:tab pos="722079" algn="l"/>
                  <a:tab pos="1445830" algn="l"/>
                  <a:tab pos="2169579" algn="l"/>
                  <a:tab pos="2893330" algn="l"/>
                </a:tabLst>
              </a:pPr>
              <a:t>40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079" algn="l"/>
                <a:tab pos="1445830" algn="l"/>
                <a:tab pos="2169579" algn="l"/>
                <a:tab pos="2893330" algn="l"/>
              </a:tabLst>
            </a:pPr>
            <a:fld id="{87AEFC0A-D799-47D4-91D7-8AAFAA6E7951}" type="slidenum">
              <a:rPr lang="en-GB" smtClean="0">
                <a:ea typeface="ＭＳ Ｐゴシック" pitchFamily="34" charset="-128"/>
              </a:rPr>
              <a:pPr>
                <a:tabLst>
                  <a:tab pos="722079" algn="l"/>
                  <a:tab pos="1445830" algn="l"/>
                  <a:tab pos="2169579" algn="l"/>
                  <a:tab pos="2893330" algn="l"/>
                </a:tabLst>
              </a:pPr>
              <a:t>43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079" algn="l"/>
                <a:tab pos="1445830" algn="l"/>
                <a:tab pos="2169579" algn="l"/>
                <a:tab pos="2893330" algn="l"/>
              </a:tabLst>
            </a:pPr>
            <a:fld id="{31B2C97E-05D8-4B99-B903-A8CB72E6E443}" type="slidenum">
              <a:rPr lang="en-GB" smtClean="0">
                <a:ea typeface="ＭＳ Ｐゴシック" pitchFamily="34" charset="-128"/>
              </a:rPr>
              <a:pPr>
                <a:tabLst>
                  <a:tab pos="722079" algn="l"/>
                  <a:tab pos="1445830" algn="l"/>
                  <a:tab pos="2169579" algn="l"/>
                  <a:tab pos="2893330" algn="l"/>
                </a:tabLst>
              </a:pPr>
              <a:t>44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079" algn="l"/>
                <a:tab pos="1445830" algn="l"/>
                <a:tab pos="2169579" algn="l"/>
                <a:tab pos="2893330" algn="l"/>
              </a:tabLst>
            </a:pPr>
            <a:fld id="{31B2C97E-05D8-4B99-B903-A8CB72E6E443}" type="slidenum">
              <a:rPr lang="en-GB" smtClean="0">
                <a:ea typeface="ＭＳ Ｐゴシック" pitchFamily="34" charset="-128"/>
              </a:rPr>
              <a:pPr>
                <a:tabLst>
                  <a:tab pos="722079" algn="l"/>
                  <a:tab pos="1445830" algn="l"/>
                  <a:tab pos="2169579" algn="l"/>
                  <a:tab pos="2893330" algn="l"/>
                </a:tabLst>
              </a:pPr>
              <a:t>45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079" algn="l"/>
                <a:tab pos="1445830" algn="l"/>
                <a:tab pos="2169579" algn="l"/>
                <a:tab pos="2893330" algn="l"/>
              </a:tabLst>
            </a:pPr>
            <a:fld id="{31B2C97E-05D8-4B99-B903-A8CB72E6E443}" type="slidenum">
              <a:rPr lang="en-GB" smtClean="0">
                <a:ea typeface="ＭＳ Ｐゴシック" pitchFamily="34" charset="-128"/>
              </a:rPr>
              <a:pPr>
                <a:tabLst>
                  <a:tab pos="722079" algn="l"/>
                  <a:tab pos="1445830" algn="l"/>
                  <a:tab pos="2169579" algn="l"/>
                  <a:tab pos="2893330" algn="l"/>
                </a:tabLst>
              </a:pPr>
              <a:t>46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of inefficient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access</a:t>
            </a:r>
            <a:r>
              <a:rPr lang="fr-FR" baseline="0" dirty="0" smtClean="0"/>
              <a:t> pattern</a:t>
            </a:r>
          </a:p>
          <a:p>
            <a:r>
              <a:rPr lang="fr-FR" baseline="0" dirty="0" err="1" smtClean="0"/>
              <a:t>Evoke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</a:t>
            </a:r>
            <a:r>
              <a:rPr lang="fr-FR" baseline="0" dirty="0" smtClean="0"/>
              <a:t> =&gt; no gain</a:t>
            </a:r>
          </a:p>
          <a:p>
            <a:r>
              <a:rPr lang="fr-FR" baseline="0" dirty="0" err="1" smtClean="0"/>
              <a:t>Actually</a:t>
            </a:r>
            <a:r>
              <a:rPr lang="fr-FR" baseline="0" dirty="0" smtClean="0"/>
              <a:t> transposition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solution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5E74A36-1BA2-4030-95B7-945B9FD2BADB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751" algn="l"/>
                <a:tab pos="1447501" algn="l"/>
                <a:tab pos="2171251" algn="l"/>
                <a:tab pos="2895001" algn="l"/>
              </a:tabLst>
            </a:pPr>
            <a:fld id="{5E17E730-DAAC-4AC5-9BCA-AA0FEA550D22}" type="slidenum">
              <a:rPr lang="en-GB" smtClean="0">
                <a:ea typeface="ＭＳ Ｐゴシック" pitchFamily="34" charset="-128"/>
              </a:rPr>
              <a:pPr>
                <a:tabLst>
                  <a:tab pos="723751" algn="l"/>
                  <a:tab pos="1447501" algn="l"/>
                  <a:tab pos="2171251" algn="l"/>
                  <a:tab pos="2895001" algn="l"/>
                </a:tabLst>
              </a:pPr>
              <a:t>52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751" algn="l"/>
                <a:tab pos="1447501" algn="l"/>
                <a:tab pos="2171251" algn="l"/>
                <a:tab pos="2895001" algn="l"/>
              </a:tabLst>
            </a:pPr>
            <a:fld id="{7B369474-56D2-46C6-9C52-F95FD7143D8E}" type="slidenum">
              <a:rPr lang="en-GB" smtClean="0">
                <a:ea typeface="ＭＳ Ｐゴシック" pitchFamily="34" charset="-128"/>
              </a:rPr>
              <a:pPr>
                <a:tabLst>
                  <a:tab pos="723751" algn="l"/>
                  <a:tab pos="1447501" algn="l"/>
                  <a:tab pos="2171251" algn="l"/>
                  <a:tab pos="2895001" algn="l"/>
                </a:tabLst>
              </a:pPr>
              <a:t>53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751" algn="l"/>
                <a:tab pos="1447501" algn="l"/>
                <a:tab pos="2171251" algn="l"/>
                <a:tab pos="2895001" algn="l"/>
              </a:tabLst>
            </a:pPr>
            <a:fld id="{BB4D4558-0881-4C29-BEDB-FC5E902E84E8}" type="slidenum">
              <a:rPr lang="en-GB" smtClean="0">
                <a:ea typeface="ＭＳ Ｐゴシック" pitchFamily="34" charset="-128"/>
              </a:rPr>
              <a:pPr>
                <a:tabLst>
                  <a:tab pos="723751" algn="l"/>
                  <a:tab pos="1447501" algn="l"/>
                  <a:tab pos="2171251" algn="l"/>
                  <a:tab pos="2895001" algn="l"/>
                </a:tabLst>
              </a:pPr>
              <a:t>54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751" algn="l"/>
                <a:tab pos="1447501" algn="l"/>
                <a:tab pos="2171251" algn="l"/>
                <a:tab pos="2895001" algn="l"/>
              </a:tabLst>
            </a:pPr>
            <a:fld id="{39B39387-1A2B-4E31-A47E-F0388060F682}" type="slidenum">
              <a:rPr lang="en-GB" smtClean="0">
                <a:ea typeface="ＭＳ Ｐゴシック" pitchFamily="34" charset="-128"/>
              </a:rPr>
              <a:pPr>
                <a:tabLst>
                  <a:tab pos="723751" algn="l"/>
                  <a:tab pos="1447501" algn="l"/>
                  <a:tab pos="2171251" algn="l"/>
                  <a:tab pos="2895001" algn="l"/>
                </a:tabLst>
              </a:pPr>
              <a:t>59</a:t>
            </a:fld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4" y="2347915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2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9C6DBE-AC01-4FCA-99EB-BF065847200F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091004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0CEEA9-D441-4C43-BCED-361FF76CCC69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406989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99329" y="0"/>
            <a:ext cx="2276475" cy="67579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6D6839-1A9F-43E2-8B7B-4706D15E76C5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826462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03999" y="7291005"/>
            <a:ext cx="2348280" cy="521280"/>
          </a:xfrm>
        </p:spPr>
        <p:txBody>
          <a:bodyPr/>
          <a:lstStyle/>
          <a:p>
            <a:pPr lvl="0"/>
            <a:r>
              <a:rPr lang="fr-FR" dirty="0" smtClean="0"/>
              <a:t>Andrés S CHARIF-RUBIAL</a:t>
            </a:r>
            <a:endParaRPr lang="fi-FI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47360" y="7291005"/>
            <a:ext cx="3195000" cy="521280"/>
          </a:xfrm>
        </p:spPr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27000" y="7291005"/>
            <a:ext cx="2348280" cy="521280"/>
          </a:xfrm>
        </p:spPr>
        <p:txBody>
          <a:bodyPr/>
          <a:lstStyle/>
          <a:p>
            <a:pPr lvl="0"/>
            <a:fld id="{F2D05854-F2A3-4442-90ED-326243185EDD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981670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7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F2AE7C-1AE5-4285-A0A0-FCD1D57AEA34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968786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40" y="1768476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9" y="1768476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7DB411-FA9B-45F6-9FBB-ECAF43D178EC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79394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9" y="303215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9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9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07DABC-F344-4E34-9ADA-9F867CB4C20B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72704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10426B-4A11-48D5-BBFA-470F3D061D9C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45351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03999" y="7291005"/>
            <a:ext cx="2348280" cy="521280"/>
          </a:xfrm>
        </p:spPr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717520" y="7308229"/>
            <a:ext cx="3195000" cy="521280"/>
          </a:xfrm>
        </p:spPr>
        <p:txBody>
          <a:bodyPr/>
          <a:lstStyle/>
          <a:p>
            <a:pPr lvl="0"/>
            <a:r>
              <a:rPr lang="fi-FI" dirty="0" smtClean="0"/>
              <a:t>MAQAO Tool</a:t>
            </a:r>
            <a:endParaRPr lang="fi-FI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27000" y="7308229"/>
            <a:ext cx="2348280" cy="521280"/>
          </a:xfrm>
        </p:spPr>
        <p:txBody>
          <a:bodyPr/>
          <a:lstStyle/>
          <a:p>
            <a:fld id="{5BB46108-8542-47B1-98A4-EE2FA1A9C118}" type="slidenum">
              <a:rPr lang="fr-FR" smtClean="0"/>
              <a:pPr/>
              <a:t>‹N°›</a:t>
            </a:fld>
            <a:r>
              <a:rPr lang="fr-FR" dirty="0" smtClean="0"/>
              <a:t>/65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3937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7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1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C2967F-2FE9-4440-88E4-0D992CC64BBA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51956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42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42" y="674690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42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DB183E-655C-4FC7-A1FC-36E1B65CDC2B}" type="slidenum">
              <a:rPr/>
              <a:pPr lvl="0"/>
              <a:t>‹N°›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35768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i-FI"/>
              <a:t>Muokkaa otsikon tekstimuotoa napsauttamalla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8"/>
            <a:r>
              <a:rPr lang="fi-FI"/>
              <a:t>Yhdeksäs jäsennystaso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fi-FI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AA6572D-E935-4C0B-8E1A-74165B0E3939}" type="slidenum">
              <a:rPr/>
              <a:pPr lvl="0"/>
              <a:t>‹N°›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hdr="0"/>
  <p:txStyles>
    <p:titleStyle>
      <a:lvl1pPr marL="0" marR="0" lvl="0" indent="0" algn="ctr" rtl="0" hangingPunct="0">
        <a:buNone/>
        <a:tabLst/>
        <a:defRPr lang="fi-FI" sz="440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rtl="0" hangingPunct="0">
        <a:buClr>
          <a:srgbClr val="0066CC"/>
        </a:buClr>
        <a:buSzPct val="45000"/>
        <a:buFont typeface="StarSymbol"/>
        <a:buChar char=""/>
        <a:tabLst/>
        <a:defRPr lang="fi-FI"/>
      </a:lvl1pPr>
      <a:lvl2pPr marL="0" marR="0" lvl="1" indent="0" rtl="0" hangingPunct="0">
        <a:buClr>
          <a:srgbClr val="0066CC"/>
        </a:buClr>
        <a:buSzPct val="45000"/>
        <a:buFont typeface="StarSymbol"/>
        <a:buChar char=""/>
        <a:tabLst/>
        <a:defRPr lang="fi-FI"/>
      </a:lvl2pPr>
      <a:lvl3pPr marL="0" marR="0" lvl="2" indent="0" rtl="0" hangingPunct="0">
        <a:buClr>
          <a:srgbClr val="0066CC"/>
        </a:buClr>
        <a:buSzPct val="45000"/>
        <a:buFont typeface="StarSymbol"/>
        <a:buChar char=""/>
        <a:tabLst/>
        <a:defRPr lang="fi-FI"/>
      </a:lvl3pPr>
      <a:lvl4pPr marL="0" marR="0" lvl="3" indent="0" rtl="0" hangingPunct="0">
        <a:buClr>
          <a:srgbClr val="0066CC"/>
        </a:buClr>
        <a:buSzPct val="45000"/>
        <a:buFont typeface="StarSymbol"/>
        <a:buChar char=""/>
        <a:tabLst/>
        <a:defRPr lang="fi-FI"/>
      </a:lvl4pPr>
      <a:lvl5pPr marL="0" marR="0" lvl="4" indent="0" rtl="0" hangingPunct="0">
        <a:buClr>
          <a:srgbClr val="0066CC"/>
        </a:buClr>
        <a:buSzPct val="45000"/>
        <a:buFont typeface="StarSymbol"/>
        <a:buChar char=""/>
        <a:tabLst/>
        <a:defRPr lang="fi-FI"/>
      </a:lvl5pPr>
      <a:lvl6pPr marL="0" marR="0" lvl="5" indent="0" rtl="0" hangingPunct="0">
        <a:buClr>
          <a:srgbClr val="0066CC"/>
        </a:buClr>
        <a:buSzPct val="45000"/>
        <a:buFont typeface="StarSymbol"/>
        <a:buChar char=""/>
        <a:tabLst/>
        <a:defRPr lang="fi-FI"/>
      </a:lvl6pPr>
      <a:lvl7pPr marL="0" marR="0" lvl="6" indent="0" rtl="0" hangingPunct="0">
        <a:buClr>
          <a:srgbClr val="0066CC"/>
        </a:buClr>
        <a:buSzPct val="45000"/>
        <a:buFont typeface="StarSymbol"/>
        <a:buChar char=""/>
        <a:tabLst/>
        <a:defRPr lang="fi-FI"/>
      </a:lvl7pPr>
      <a:lvl8pPr marL="0" marR="0" lvl="7" indent="0" rtl="0" hangingPunct="0">
        <a:buClr>
          <a:srgbClr val="0066CC"/>
        </a:buClr>
        <a:buSzPct val="45000"/>
        <a:buFont typeface="StarSymbol"/>
        <a:buChar char=""/>
        <a:tabLst/>
        <a:defRPr lang="fi-FI"/>
      </a:lvl8pPr>
      <a:lvl9pPr marL="0" marR="0" lvl="8" indent="0" rtl="0" hangingPunct="0">
        <a:buClr>
          <a:srgbClr val="0066CC"/>
        </a:buClr>
        <a:buSzPct val="45000"/>
        <a:buFont typeface="StarSymbol"/>
        <a:buChar char=""/>
        <a:tabLst/>
        <a:defRPr lang="fi-FI"/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cr\Desktop\exatecla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36" y="1547591"/>
            <a:ext cx="3096344" cy="733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151880" y="4427909"/>
            <a:ext cx="7992888" cy="2664296"/>
            <a:chOff x="1541621" y="3491805"/>
            <a:chExt cx="7272808" cy="266429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541621" y="3491805"/>
              <a:ext cx="7272808" cy="266429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Sous-titre 7"/>
            <p:cNvSpPr txBox="1">
              <a:spLocks/>
            </p:cNvSpPr>
            <p:nvPr/>
          </p:nvSpPr>
          <p:spPr>
            <a:xfrm>
              <a:off x="1943968" y="3749947"/>
              <a:ext cx="6480720" cy="1931988"/>
            </a:xfrm>
            <a:prstGeom prst="rect">
              <a:avLst/>
            </a:prstGeom>
          </p:spPr>
          <p:txBody>
            <a:bodyPr/>
            <a:lstStyle>
              <a:lvl1pPr marL="0" marR="0" lvl="0" indent="0" rtl="0" hangingPunct="0">
                <a:buClr>
                  <a:srgbClr val="0066CC"/>
                </a:buClr>
                <a:buSzPct val="45000"/>
                <a:buFont typeface="StarSymbol"/>
                <a:buChar char=""/>
                <a:tabLst/>
                <a:defRPr lang="fi-FI"/>
              </a:lvl1pPr>
              <a:lvl2pPr marL="0" marR="0" lvl="1" indent="0" rtl="0" hangingPunct="0">
                <a:buClr>
                  <a:srgbClr val="0066CC"/>
                </a:buClr>
                <a:buSzPct val="45000"/>
                <a:buFont typeface="StarSymbol"/>
                <a:buChar char=""/>
                <a:tabLst/>
                <a:defRPr lang="fi-FI"/>
              </a:lvl2pPr>
              <a:lvl3pPr marL="0" marR="0" lvl="2" indent="0" rtl="0" hangingPunct="0">
                <a:buClr>
                  <a:srgbClr val="0066CC"/>
                </a:buClr>
                <a:buSzPct val="45000"/>
                <a:buFont typeface="StarSymbol"/>
                <a:buChar char=""/>
                <a:tabLst/>
                <a:defRPr lang="fi-FI"/>
              </a:lvl3pPr>
              <a:lvl4pPr marL="0" marR="0" lvl="3" indent="0" rtl="0" hangingPunct="0">
                <a:buClr>
                  <a:srgbClr val="0066CC"/>
                </a:buClr>
                <a:buSzPct val="45000"/>
                <a:buFont typeface="StarSymbol"/>
                <a:buChar char=""/>
                <a:tabLst/>
                <a:defRPr lang="fi-FI"/>
              </a:lvl4pPr>
              <a:lvl5pPr marL="0" marR="0" lvl="4" indent="0" rtl="0" hangingPunct="0">
                <a:buClr>
                  <a:srgbClr val="0066CC"/>
                </a:buClr>
                <a:buSzPct val="45000"/>
                <a:buFont typeface="StarSymbol"/>
                <a:buChar char=""/>
                <a:tabLst/>
                <a:defRPr lang="fi-FI"/>
              </a:lvl5pPr>
              <a:lvl6pPr marL="0" marR="0" lvl="5" indent="0" rtl="0" hangingPunct="0">
                <a:buClr>
                  <a:srgbClr val="0066CC"/>
                </a:buClr>
                <a:buSzPct val="45000"/>
                <a:buFont typeface="StarSymbol"/>
                <a:buChar char=""/>
                <a:tabLst/>
                <a:defRPr lang="fi-FI"/>
              </a:lvl6pPr>
              <a:lvl7pPr marL="0" marR="0" lvl="6" indent="0" rtl="0" hangingPunct="0">
                <a:buClr>
                  <a:srgbClr val="0066CC"/>
                </a:buClr>
                <a:buSzPct val="45000"/>
                <a:buFont typeface="StarSymbol"/>
                <a:buChar char=""/>
                <a:tabLst/>
                <a:defRPr lang="fi-FI"/>
              </a:lvl7pPr>
              <a:lvl8pPr marL="0" marR="0" lvl="7" indent="0" rtl="0" hangingPunct="0">
                <a:buClr>
                  <a:srgbClr val="0066CC"/>
                </a:buClr>
                <a:buSzPct val="45000"/>
                <a:buFont typeface="StarSymbol"/>
                <a:buChar char=""/>
                <a:tabLst/>
                <a:defRPr lang="fi-FI"/>
              </a:lvl8pPr>
              <a:lvl9pPr marL="0" marR="0" lvl="8" indent="0" rtl="0" hangingPunct="0">
                <a:buClr>
                  <a:srgbClr val="0066CC"/>
                </a:buClr>
                <a:buSzPct val="45000"/>
                <a:buFont typeface="StarSymbol"/>
                <a:buChar char=""/>
                <a:tabLst/>
                <a:defRPr lang="fi-FI"/>
              </a:lvl9pPr>
            </a:lstStyle>
            <a:p>
              <a:pPr algn="ctr">
                <a:buNone/>
              </a:pPr>
              <a:r>
                <a:rPr lang="fr-FR" sz="3200" b="1" dirty="0" smtClean="0"/>
                <a:t>Andrés S. CHARIF-RUBIAL</a:t>
              </a:r>
              <a:r>
                <a:rPr lang="fr-FR" sz="3200" b="1" dirty="0" smtClean="0">
                  <a:solidFill>
                    <a:srgbClr val="2D57FF"/>
                  </a:solidFill>
                </a:rPr>
                <a:t/>
              </a:r>
              <a:br>
                <a:rPr lang="fr-FR" sz="3200" b="1" dirty="0" smtClean="0">
                  <a:solidFill>
                    <a:srgbClr val="2D57FF"/>
                  </a:solidFill>
                </a:rPr>
              </a:br>
              <a:r>
                <a:rPr lang="fr-FR" sz="2800" b="1" dirty="0" smtClean="0">
                  <a:solidFill>
                    <a:schemeClr val="bg1"/>
                  </a:solidFill>
                </a:rPr>
                <a:t>achar@exascale-computing.com</a:t>
              </a:r>
              <a:endParaRPr lang="fr-FR" sz="3200" b="1" dirty="0" smtClean="0">
                <a:solidFill>
                  <a:schemeClr val="bg1"/>
                </a:solidFill>
              </a:endParaRPr>
            </a:p>
            <a:p>
              <a:pPr algn="ctr">
                <a:buNone/>
              </a:pPr>
              <a:r>
                <a:rPr lang="fr-FR" sz="2800" b="1" dirty="0" err="1" smtClean="0">
                  <a:solidFill>
                    <a:schemeClr val="bg1">
                      <a:lumMod val="95000"/>
                    </a:schemeClr>
                  </a:solidFill>
                </a:rPr>
                <a:t>Exascale</a:t>
              </a:r>
              <a:r>
                <a:rPr lang="fr-FR" sz="2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fr-FR" sz="2800" b="1" dirty="0" err="1" smtClean="0">
                  <a:solidFill>
                    <a:schemeClr val="bg1">
                      <a:lumMod val="95000"/>
                    </a:schemeClr>
                  </a:solidFill>
                </a:rPr>
                <a:t>Computing</a:t>
              </a:r>
              <a:r>
                <a:rPr lang="fr-FR" sz="2800" b="1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fr-FR" sz="2800" b="1" dirty="0" err="1" smtClean="0">
                  <a:solidFill>
                    <a:schemeClr val="bg1">
                      <a:lumMod val="95000"/>
                    </a:schemeClr>
                  </a:solidFill>
                </a:rPr>
                <a:t>Research</a:t>
              </a:r>
              <a:r>
                <a:rPr lang="fr-FR" sz="2800" b="1" dirty="0" smtClean="0">
                  <a:solidFill>
                    <a:schemeClr val="bg1">
                      <a:lumMod val="95000"/>
                    </a:schemeClr>
                  </a:solidFill>
                </a:rPr>
                <a:t/>
              </a:r>
              <a:br>
                <a:rPr lang="fr-FR" sz="2800" b="1" dirty="0" smtClean="0"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fr-FR" sz="2800" b="1" dirty="0" smtClean="0">
                  <a:solidFill>
                    <a:schemeClr val="bg1">
                      <a:lumMod val="95000"/>
                    </a:schemeClr>
                  </a:solidFill>
                </a:rPr>
                <a:t/>
              </a:r>
              <a:br>
                <a:rPr lang="fr-FR" sz="2800" b="1" dirty="0" smtClean="0"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fr-FR" sz="2800" b="1" dirty="0" smtClean="0">
                  <a:solidFill>
                    <a:schemeClr val="bg1">
                      <a:lumMod val="95000"/>
                    </a:schemeClr>
                  </a:solidFill>
                </a:rPr>
                <a:t>08/02/2012 – Fréjus – Ecole d’optimisation</a:t>
              </a:r>
              <a:endParaRPr lang="fr-FR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3" name="Sous-titre 7"/>
          <p:cNvSpPr txBox="1">
            <a:spLocks/>
          </p:cNvSpPr>
          <p:nvPr/>
        </p:nvSpPr>
        <p:spPr>
          <a:xfrm>
            <a:off x="1" y="2627709"/>
            <a:ext cx="10080624" cy="720080"/>
          </a:xfrm>
          <a:prstGeom prst="rect">
            <a:avLst/>
          </a:prstGeom>
        </p:spPr>
        <p:txBody>
          <a:bodyPr/>
          <a:lstStyle>
            <a:lvl1pPr marL="0" marR="0" lvl="0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1pPr>
            <a:lvl2pPr marL="0" marR="0" lvl="1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2pPr>
            <a:lvl3pPr marL="0" marR="0" lvl="2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3pPr>
            <a:lvl4pPr marL="0" marR="0" lvl="3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4pPr>
            <a:lvl5pPr marL="0" marR="0" lvl="4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5pPr>
            <a:lvl6pPr marL="0" marR="0" lvl="5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6pPr>
            <a:lvl7pPr marL="0" marR="0" lvl="6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7pPr>
            <a:lvl8pPr marL="0" marR="0" lvl="7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8pPr>
            <a:lvl9pPr marL="0" marR="0" lvl="8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9pPr>
          </a:lstStyle>
          <a:p>
            <a:pPr algn="ctr">
              <a:buNone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MAQAO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072" y="2"/>
            <a:ext cx="1944784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6" y="2"/>
            <a:ext cx="1209735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8468" y="2"/>
            <a:ext cx="17332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scr\Desktop\CEA_logo_nouvea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5936" y="0"/>
            <a:ext cx="1007864" cy="711804"/>
          </a:xfrm>
          <a:prstGeom prst="rect">
            <a:avLst/>
          </a:prstGeom>
          <a:noFill/>
        </p:spPr>
      </p:pic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1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 smtClean="0"/>
              <a:t>MAQAO Tool</a:t>
            </a: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MAQAO Tool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2"/>
            <a:ext cx="9071640" cy="617861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fi-FI" dirty="0" smtClean="0"/>
              <a:t>Built on top of the Framework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Exploit existing framework features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Produce reports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Client/Server approach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User interface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Batch interface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Loop-centric approach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Packaging : ONE (static) standalone binary</a:t>
            </a:r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10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7556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5" name="Picture 21" descr="Z:\loo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40" y="2339678"/>
            <a:ext cx="1143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9793" y="4961128"/>
            <a:ext cx="936104" cy="1238448"/>
            <a:chOff x="1632" y="1248"/>
            <a:chExt cx="2682" cy="2286"/>
          </a:xfrm>
        </p:grpSpPr>
        <p:sp>
          <p:nvSpPr>
            <p:cNvPr id="1031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1032" name="AutoShape 8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1033" name="AutoShape 9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</p:grpSp>
      <p:sp>
        <p:nvSpPr>
          <p:cNvPr id="1034" name="Form"/>
          <p:cNvSpPr>
            <a:spLocks noEditPoints="1" noChangeArrowheads="1"/>
          </p:cNvSpPr>
          <p:nvPr/>
        </p:nvSpPr>
        <p:spPr bwMode="auto">
          <a:xfrm>
            <a:off x="8712719" y="2267670"/>
            <a:ext cx="544834" cy="82163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8424692" y="1907629"/>
            <a:ext cx="1061361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051099" y="2267672"/>
            <a:ext cx="1008111" cy="792087"/>
            <a:chOff x="1008" y="1059"/>
            <a:chExt cx="3768" cy="2733"/>
          </a:xfrm>
        </p:grpSpPr>
        <p:sp>
          <p:nvSpPr>
            <p:cNvPr id="1036" name="AutoShape 12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3763063" y="1907630"/>
            <a:ext cx="1440952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abstraction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771175" y="2483694"/>
            <a:ext cx="391690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751883" y="2411687"/>
            <a:ext cx="473443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CFG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040312" y="2823989"/>
            <a:ext cx="526086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DDG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872194" y="3112019"/>
            <a:ext cx="1298540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592041" y="2823989"/>
            <a:ext cx="1333422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Dominator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Homepage"/>
          <p:cNvSpPr>
            <a:spLocks noEditPoints="1" noChangeArrowheads="1"/>
          </p:cNvSpPr>
          <p:nvPr/>
        </p:nvSpPr>
        <p:spPr bwMode="auto">
          <a:xfrm>
            <a:off x="8352932" y="4211885"/>
            <a:ext cx="647825" cy="86409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1" name="Lock"/>
          <p:cNvSpPr>
            <a:spLocks noEditPoints="1" noChangeArrowheads="1"/>
          </p:cNvSpPr>
          <p:nvPr/>
        </p:nvSpPr>
        <p:spPr bwMode="auto">
          <a:xfrm>
            <a:off x="8928749" y="2411687"/>
            <a:ext cx="288031" cy="36003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orm"/>
          <p:cNvSpPr>
            <a:spLocks noEditPoints="1" noChangeArrowheads="1"/>
          </p:cNvSpPr>
          <p:nvPr/>
        </p:nvSpPr>
        <p:spPr bwMode="auto">
          <a:xfrm>
            <a:off x="6696496" y="2267670"/>
            <a:ext cx="544834" cy="82163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207083" y="1907629"/>
            <a:ext cx="1296232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47462" y="4571925"/>
            <a:ext cx="840723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102118" y="5147990"/>
            <a:ext cx="1085277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code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9992" y="1907629"/>
            <a:ext cx="2806582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 / (</a:t>
            </a:r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" descr="C:\Users\Plutonium\Desktop\DDR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268" y="4457073"/>
            <a:ext cx="1119709" cy="576064"/>
          </a:xfrm>
          <a:prstGeom prst="rect">
            <a:avLst/>
          </a:prstGeom>
          <a:noFill/>
        </p:spPr>
      </p:pic>
      <p:sp>
        <p:nvSpPr>
          <p:cNvPr id="46" name="ZoneTexte 45"/>
          <p:cNvSpPr txBox="1"/>
          <p:nvPr/>
        </p:nvSpPr>
        <p:spPr>
          <a:xfrm>
            <a:off x="2520284" y="5681208"/>
            <a:ext cx="599631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376265" y="4097031"/>
            <a:ext cx="833862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2" name="laptop"/>
          <p:cNvSpPr>
            <a:spLocks noEditPoints="1" noChangeArrowheads="1"/>
          </p:cNvSpPr>
          <p:nvPr/>
        </p:nvSpPr>
        <p:spPr bwMode="auto">
          <a:xfrm>
            <a:off x="2520279" y="6113257"/>
            <a:ext cx="616842" cy="537021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3" name="Infopage"/>
          <p:cNvSpPr>
            <a:spLocks noEditPoints="1" noChangeArrowheads="1"/>
          </p:cNvSpPr>
          <p:nvPr/>
        </p:nvSpPr>
        <p:spPr bwMode="auto">
          <a:xfrm>
            <a:off x="4104208" y="5105144"/>
            <a:ext cx="648072" cy="93610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963406" y="4673096"/>
            <a:ext cx="763907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523354" y="2267669"/>
            <a:ext cx="859510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</a:t>
            </a:r>
          </a:p>
        </p:txBody>
      </p:sp>
      <p:sp>
        <p:nvSpPr>
          <p:cNvPr id="54" name="Flèche droite 53"/>
          <p:cNvSpPr/>
          <p:nvPr/>
        </p:nvSpPr>
        <p:spPr bwMode="auto">
          <a:xfrm rot="19190591">
            <a:off x="1702574" y="5102921"/>
            <a:ext cx="648072" cy="360040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55" name="Flèche droite 54"/>
          <p:cNvSpPr/>
          <p:nvPr/>
        </p:nvSpPr>
        <p:spPr bwMode="auto">
          <a:xfrm rot="2281432">
            <a:off x="1698298" y="5698584"/>
            <a:ext cx="648072" cy="360040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56" name="Flèche droite 55"/>
          <p:cNvSpPr/>
          <p:nvPr/>
        </p:nvSpPr>
        <p:spPr bwMode="auto">
          <a:xfrm rot="2281432">
            <a:off x="3282474" y="5194529"/>
            <a:ext cx="648072" cy="360040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57" name="Flèche droite 56"/>
          <p:cNvSpPr/>
          <p:nvPr/>
        </p:nvSpPr>
        <p:spPr bwMode="auto">
          <a:xfrm rot="19190591">
            <a:off x="3280071" y="5703722"/>
            <a:ext cx="648072" cy="360040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8315572" y="5724055"/>
            <a:ext cx="819371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Runtime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4" name="Picture 20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433" y="4931966"/>
            <a:ext cx="1213892" cy="1152128"/>
          </a:xfrm>
          <a:prstGeom prst="rect">
            <a:avLst/>
          </a:prstGeom>
          <a:noFill/>
        </p:spPr>
      </p:pic>
      <p:pic>
        <p:nvPicPr>
          <p:cNvPr id="1046" name="Picture 2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5567" y="6084094"/>
            <a:ext cx="792088" cy="762926"/>
          </a:xfrm>
          <a:prstGeom prst="rect">
            <a:avLst/>
          </a:prstGeom>
          <a:noFill/>
        </p:spPr>
      </p:pic>
      <p:sp>
        <p:nvSpPr>
          <p:cNvPr id="69" name="Flèche droite 68"/>
          <p:cNvSpPr/>
          <p:nvPr/>
        </p:nvSpPr>
        <p:spPr bwMode="auto">
          <a:xfrm rot="10800000">
            <a:off x="5544368" y="2555700"/>
            <a:ext cx="864096" cy="360040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70" name="Flèche droite 69"/>
          <p:cNvSpPr/>
          <p:nvPr/>
        </p:nvSpPr>
        <p:spPr bwMode="auto">
          <a:xfrm rot="10800000">
            <a:off x="7560592" y="2555700"/>
            <a:ext cx="864096" cy="360040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72" name="Flèche droite 71"/>
          <p:cNvSpPr/>
          <p:nvPr/>
        </p:nvSpPr>
        <p:spPr bwMode="auto">
          <a:xfrm rot="10800000">
            <a:off x="1943968" y="2411685"/>
            <a:ext cx="864096" cy="360040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222273" y="6064928"/>
            <a:ext cx="951522" cy="523212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User</a:t>
            </a:r>
          </a:p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Developer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Flèche droite 73"/>
          <p:cNvSpPr/>
          <p:nvPr/>
        </p:nvSpPr>
        <p:spPr bwMode="auto">
          <a:xfrm rot="19190591">
            <a:off x="7462969" y="5001751"/>
            <a:ext cx="648072" cy="360040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75" name="Flèche droite 74"/>
          <p:cNvSpPr/>
          <p:nvPr/>
        </p:nvSpPr>
        <p:spPr bwMode="auto">
          <a:xfrm rot="2281432">
            <a:off x="7458692" y="5597414"/>
            <a:ext cx="648072" cy="360040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77" name="Flèche droite 76"/>
          <p:cNvSpPr/>
          <p:nvPr/>
        </p:nvSpPr>
        <p:spPr bwMode="auto">
          <a:xfrm>
            <a:off x="5112320" y="5364013"/>
            <a:ext cx="864096" cy="360040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78" name="Flèche droite 77"/>
          <p:cNvSpPr/>
          <p:nvPr/>
        </p:nvSpPr>
        <p:spPr bwMode="auto">
          <a:xfrm rot="5400000">
            <a:off x="575818" y="3851848"/>
            <a:ext cx="648072" cy="360039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79" name="Flèche droite 78"/>
          <p:cNvSpPr/>
          <p:nvPr/>
        </p:nvSpPr>
        <p:spPr bwMode="auto">
          <a:xfrm rot="17284053">
            <a:off x="8428728" y="3496686"/>
            <a:ext cx="762420" cy="410257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8974738" y="3635822"/>
            <a:ext cx="861113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</a:t>
            </a:r>
          </a:p>
        </p:txBody>
      </p:sp>
      <p:sp>
        <p:nvSpPr>
          <p:cNvPr id="81" name="Flèche droite 80"/>
          <p:cNvSpPr/>
          <p:nvPr/>
        </p:nvSpPr>
        <p:spPr bwMode="auto">
          <a:xfrm rot="594904">
            <a:off x="1616880" y="3991582"/>
            <a:ext cx="6653369" cy="138151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82" name="Flèche droite 81"/>
          <p:cNvSpPr/>
          <p:nvPr/>
        </p:nvSpPr>
        <p:spPr bwMode="auto">
          <a:xfrm rot="17932940">
            <a:off x="222988" y="6196116"/>
            <a:ext cx="407733" cy="257206"/>
          </a:xfrm>
          <a:prstGeom prst="rightArrow">
            <a:avLst>
              <a:gd name="adj1" fmla="val 50000"/>
              <a:gd name="adj2" fmla="val 6587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defTabSz="44921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 dirty="0">
              <a:latin typeface="Arial" pitchFamily="-112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0" y="6516141"/>
            <a:ext cx="1426076" cy="73865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Developers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New modules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 bwMode="auto">
          <a:xfrm>
            <a:off x="791841" y="979910"/>
            <a:ext cx="9216776" cy="711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defTabSz="4492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fr-FR" kern="0" dirty="0" err="1">
                <a:solidFill>
                  <a:srgbClr val="0020A0"/>
                </a:solidFill>
                <a:latin typeface="+mj-lt"/>
                <a:ea typeface="+mj-ea"/>
                <a:cs typeface="+mj-cs"/>
              </a:rPr>
              <a:t>Modular</a:t>
            </a:r>
            <a:r>
              <a:rPr lang="fr-FR" kern="0" dirty="0">
                <a:solidFill>
                  <a:srgbClr val="0020A0"/>
                </a:solidFill>
                <a:latin typeface="+mj-lt"/>
                <a:ea typeface="+mj-ea"/>
                <a:cs typeface="+mj-cs"/>
              </a:rPr>
              <a:t> Assembler </a:t>
            </a:r>
            <a:r>
              <a:rPr lang="fr-FR" kern="0" dirty="0" err="1">
                <a:solidFill>
                  <a:srgbClr val="0020A0"/>
                </a:solidFill>
                <a:latin typeface="+mj-lt"/>
                <a:ea typeface="+mj-ea"/>
                <a:cs typeface="+mj-cs"/>
              </a:rPr>
              <a:t>Quality</a:t>
            </a:r>
            <a:r>
              <a:rPr lang="fr-FR" kern="0" dirty="0">
                <a:solidFill>
                  <a:srgbClr val="0020A0"/>
                </a:solidFill>
                <a:latin typeface="+mj-lt"/>
                <a:ea typeface="+mj-ea"/>
                <a:cs typeface="+mj-cs"/>
              </a:rPr>
              <a:t> Analyzer and </a:t>
            </a:r>
            <a:r>
              <a:rPr lang="fr-FR" kern="0" dirty="0" err="1">
                <a:solidFill>
                  <a:srgbClr val="0020A0"/>
                </a:solidFill>
                <a:latin typeface="+mj-lt"/>
                <a:ea typeface="+mj-ea"/>
                <a:cs typeface="+mj-cs"/>
              </a:rPr>
              <a:t>Optimizer</a:t>
            </a:r>
            <a:endParaRPr lang="fr-FR" kern="0" dirty="0">
              <a:solidFill>
                <a:srgbClr val="002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2" name="Titre 1"/>
          <p:cNvSpPr txBox="1">
            <a:spLocks/>
          </p:cNvSpPr>
          <p:nvPr/>
        </p:nvSpPr>
        <p:spPr bwMode="auto">
          <a:xfrm>
            <a:off x="2160240" y="1403575"/>
            <a:ext cx="2232000" cy="467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defTabSz="44921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fr-FR" kern="0" dirty="0">
                <a:solidFill>
                  <a:srgbClr val="0020A0"/>
                </a:solidFill>
                <a:latin typeface="+mj-lt"/>
                <a:ea typeface="+mj-ea"/>
                <a:cs typeface="+mj-cs"/>
              </a:rPr>
              <a:t>www.maqao.org</a:t>
            </a:r>
          </a:p>
        </p:txBody>
      </p:sp>
      <p:pic>
        <p:nvPicPr>
          <p:cNvPr id="1026" name="Picture 2" descr="C:\Users\ascr\Desktop\logo_maqa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259559"/>
            <a:ext cx="2520280" cy="654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MAQAO Tool overview</a:t>
            </a:r>
            <a:endParaRPr lang="fi-FI" dirty="0"/>
          </a:p>
        </p:txBody>
      </p:sp>
      <p:sp>
        <p:nvSpPr>
          <p:cNvPr id="68" name="Espace réservé de la date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71" name="Espace réservé du numéro de diapositive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11</a:t>
            </a:fld>
            <a:endParaRPr lang="fr-FR"/>
          </a:p>
        </p:txBody>
      </p:sp>
      <p:sp>
        <p:nvSpPr>
          <p:cNvPr id="76" name="Espace réservé du pied de page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49107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MAQAO Tool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110286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Web User interface</a:t>
            </a:r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12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13" name="ZoneTexte 12"/>
          <p:cNvSpPr txBox="1"/>
          <p:nvPr/>
        </p:nvSpPr>
        <p:spPr>
          <a:xfrm>
            <a:off x="3168104" y="3995861"/>
            <a:ext cx="19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SCREENSHOT HERE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7556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Static analysis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2"/>
            <a:ext cx="9071640" cy="442172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Static performance model : STAN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Loop-centric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Predict performance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Take into account microarchitecture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Asses code quality 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/>
              <a:t>Degree of vectorization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/>
              <a:t>Impact on micro architecture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13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113132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Static analysis</a:t>
            </a:r>
            <a:endParaRPr lang="fi-FI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6" y="2144400"/>
            <a:ext cx="9356501" cy="393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80542" y="6228109"/>
            <a:ext cx="5715000" cy="465138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9320" rIns="94320" bIns="49320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IQ can be used as a MIN (64 bytes, 18 instructions) loop buffer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40112" y="1426062"/>
            <a:ext cx="430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Core2 Pipeline Model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14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04025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Static analysis</a:t>
            </a:r>
            <a:endParaRPr lang="fi-FI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80542" y="6228109"/>
            <a:ext cx="5715000" cy="465138"/>
          </a:xfrm>
          <a:prstGeom prst="rect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9320" rIns="94320" bIns="49320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IDQ can be used as a MIN (256 bytes, 28 </a:t>
            </a:r>
            <a:r>
              <a:rPr lang="en-US" sz="1600" dirty="0" err="1">
                <a:solidFill>
                  <a:schemeClr val="tx1"/>
                </a:solidFill>
              </a:rPr>
              <a:t>uops</a:t>
            </a:r>
            <a:r>
              <a:rPr lang="en-US" sz="1600" dirty="0">
                <a:solidFill>
                  <a:schemeClr val="tx1"/>
                </a:solidFill>
              </a:rPr>
              <a:t>) loop buffer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24092" y="1426062"/>
            <a:ext cx="418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NHM Pipeline Model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0" y="2360423"/>
            <a:ext cx="9534945" cy="321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15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44908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Static analysis</a:t>
            </a:r>
            <a:endParaRPr lang="fi-FI" dirty="0"/>
          </a:p>
        </p:txBody>
      </p:sp>
      <p:sp>
        <p:nvSpPr>
          <p:cNvPr id="7" name="ZoneTexte 6"/>
          <p:cNvSpPr txBox="1"/>
          <p:nvPr/>
        </p:nvSpPr>
        <p:spPr>
          <a:xfrm>
            <a:off x="2448028" y="1455122"/>
            <a:ext cx="568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Sandy Bridge Pipeline Model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8" y="2387399"/>
            <a:ext cx="9617417" cy="333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7056536" y="2292965"/>
            <a:ext cx="667588" cy="478761"/>
          </a:xfrm>
          <a:prstGeom prst="wedgeRoundRectCallout">
            <a:avLst>
              <a:gd name="adj1" fmla="val 67407"/>
              <a:gd name="adj2" fmla="val 163366"/>
              <a:gd name="adj3" fmla="val 16667"/>
            </a:avLst>
          </a:prstGeom>
          <a:solidFill>
            <a:srgbClr val="E6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New !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35856" y="5868071"/>
            <a:ext cx="84391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6480" rIns="0" bIns="0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r>
              <a:rPr lang="en-US">
                <a:solidFill>
                  <a:schemeClr val="tx1"/>
                </a:solidFill>
                <a:latin typeface="Tahoma" pitchFamily="32" charset="0"/>
              </a:rPr>
              <a:t>16 bytes fetched / cycle, ~ 3 SSE / AVX instructions per cycle</a:t>
            </a:r>
          </a:p>
          <a:p>
            <a:pPr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r>
              <a:rPr lang="en-US">
                <a:solidFill>
                  <a:schemeClr val="tx1"/>
                </a:solidFill>
                <a:latin typeface="Tahoma" pitchFamily="32" charset="0"/>
              </a:rPr>
              <a:t>4 instructions decoded per cycle...</a:t>
            </a:r>
          </a:p>
          <a:p>
            <a:pPr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r>
              <a:rPr lang="en-US">
                <a:solidFill>
                  <a:schemeClr val="tx1"/>
                </a:solidFill>
                <a:latin typeface="Tahoma" pitchFamily="32" charset="0"/>
              </a:rPr>
              <a:t>uop queue can be dynamically reconfigured as loop buffer</a:t>
            </a:r>
          </a:p>
          <a:p>
            <a:pPr>
              <a:lnSpc>
                <a:spcPct val="98000"/>
              </a:lnSpc>
              <a:spcBef>
                <a:spcPts val="800"/>
              </a:spcBef>
              <a:buClrTx/>
              <a:buFontTx/>
              <a:buNone/>
            </a:pPr>
            <a:r>
              <a:rPr lang="en-US">
                <a:solidFill>
                  <a:schemeClr val="tx1"/>
                </a:solidFill>
                <a:latin typeface="Tahoma" pitchFamily="32" charset="0"/>
              </a:rPr>
              <a:t>1.5 Kuops cache (100% hits for hotspots and 80% hits avg.)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16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797264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Static analysis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475771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How can this help me ?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Architecture bottlenecks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Control unrolling impact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Data precision and divison : Newton-Raphson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/>
              <a:t>Only applies on single precision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/>
              <a:t>Faster to compute 1/x and 1/</a:t>
            </a:r>
            <a:r>
              <a:rPr lang="fi-FI" dirty="0" smtClean="0">
                <a:latin typeface="Verdana"/>
                <a:ea typeface="Verdana"/>
                <a:cs typeface="Verdana"/>
              </a:rPr>
              <a:t>√x (RCP and RSQRT)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>
                <a:latin typeface="Verdana"/>
                <a:ea typeface="Verdana"/>
                <a:cs typeface="Verdana"/>
              </a:rPr>
              <a:t>From ≈30-60 cyles to a few cycles (≈6cyles)</a:t>
            </a:r>
          </a:p>
          <a:p>
            <a:pPr lvl="2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17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Static analysis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339067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How can this help me ?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Major improvement lever : vectorization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Is code vectorized ?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How well is it vectorized ?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Guide compiler with pragmas</a:t>
            </a:r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18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Static analysis</a:t>
            </a:r>
            <a:endParaRPr lang="fi-FI" dirty="0"/>
          </a:p>
        </p:txBody>
      </p:sp>
      <p:sp>
        <p:nvSpPr>
          <p:cNvPr id="7" name="ZoneTexte 6"/>
          <p:cNvSpPr txBox="1"/>
          <p:nvPr/>
        </p:nvSpPr>
        <p:spPr>
          <a:xfrm>
            <a:off x="3403289" y="1187551"/>
            <a:ext cx="3221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1907629"/>
            <a:ext cx="5472608" cy="6120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                PROCESSING LOOP 2421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Function: sparse_full_mm5_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Source file: /</a:t>
            </a: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mnt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nfs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eoseret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qmc_chem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QmcChem_new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src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/IRPF90_temp/</a:t>
            </a:r>
            <a:b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mo.irp.F90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Source line: 2121-2126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Address in the binary: 5540a0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                GENERAL LOOP PROPERTIES              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nb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instructions         : 19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nb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uops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                : 19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loop length             : 120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used </a:t>
            </a: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xmm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registers      : 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used </a:t>
            </a: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ymm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registers      : 15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nb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FP arithmetical operations: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add-sub 40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mul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    40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Ratio ADD-SUB/MUL (instructions): 1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Bytes loaded: 192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Bytes stored: 160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Arith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. intensity (FLOP / </a:t>
            </a:r>
            <a:r>
              <a:rPr lang="en-US" sz="1100" b="1" dirty="0" err="1" smtClean="0">
                <a:solidFill>
                  <a:srgbClr val="000000"/>
                </a:solidFill>
                <a:latin typeface="Courier New" pitchFamily="49" charset="0"/>
              </a:rPr>
              <a:t>ld+st</a:t>
            </a: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bytes): 0.23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FIT IN UOP CACHE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         EXECUTION PORTS _ OPTIMAL METHOD             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10.00 cycles                                                   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5040314" y="1907629"/>
            <a:ext cx="5832895" cy="6120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  <a:endParaRPr lang="en-US" sz="11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                       DISPATCH                       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        P0      P1      P2      P3      P4      P5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err="1">
                <a:solidFill>
                  <a:srgbClr val="000000"/>
                </a:solidFill>
                <a:latin typeface="Courier New" pitchFamily="49" charset="0"/>
              </a:rPr>
              <a:t>uops</a:t>
            </a: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    5.00    5.00    5.50    5.50    5.00    3.00  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cycles  5.00    5.00    6.00    6.00    10.00   3.00  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   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                 VECTORIZATION RATIOS                 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all     : 100%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load    : 100%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store   : 100%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err="1">
                <a:solidFill>
                  <a:srgbClr val="000000"/>
                </a:solidFill>
                <a:latin typeface="Courier New" pitchFamily="49" charset="0"/>
              </a:rPr>
              <a:t>mul</a:t>
            </a: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     : 100%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 err="1">
                <a:solidFill>
                  <a:srgbClr val="000000"/>
                </a:solidFill>
                <a:latin typeface="Courier New" pitchFamily="49" charset="0"/>
              </a:rPr>
              <a:t>add_sub</a:t>
            </a: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 : 100%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other   = NA (no other SSE or AVX instructions)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                 IF ALL DATA IN L1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cycles: 10.00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FP operations per cycle: 8.00 (GFLOPS at 1 GHz)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instructions per cycle: 1.90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bytes loaded per cycle: 19.20 (GB/s at 1 GHz)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bytes stored per cycle: 16.00 (GB/s at 1 GHz)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bytes loaded or stored per cycle: 35.20 (GB/s at 1 GHz)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Cycles executing div or </a:t>
            </a:r>
            <a:r>
              <a:rPr lang="en-US" sz="1100" b="1" dirty="0" err="1">
                <a:solidFill>
                  <a:srgbClr val="000000"/>
                </a:solidFill>
                <a:latin typeface="Courier New" pitchFamily="49" charset="0"/>
              </a:rPr>
              <a:t>sqrt</a:t>
            </a: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 instructions: NA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000000"/>
                </a:solidFill>
                <a:latin typeface="Courier New" pitchFamily="49" charset="0"/>
              </a:rPr>
              <a:t>********************************************************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44908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Outline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11935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Introduction</a:t>
            </a:r>
          </a:p>
          <a:p>
            <a:pPr lvl="0">
              <a:buFont typeface="Wingdings" pitchFamily="2" charset="2"/>
              <a:buChar char="Ø"/>
            </a:pP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Methodology</a:t>
            </a:r>
          </a:p>
          <a:p>
            <a:pPr lvl="0">
              <a:buFont typeface="Wingdings" pitchFamily="2" charset="2"/>
              <a:buChar char="Ø"/>
            </a:pP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MAQAO Tool and Framework</a:t>
            </a:r>
          </a:p>
          <a:p>
            <a:pPr lvl="0">
              <a:buFont typeface="Wingdings" pitchFamily="2" charset="2"/>
              <a:buChar char="Ø"/>
            </a:pPr>
            <a:endParaRPr lang="fi-FI" sz="8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Static Analysis</a:t>
            </a:r>
          </a:p>
          <a:p>
            <a:pPr lvl="0">
              <a:buFont typeface="Wingdings" pitchFamily="2" charset="2"/>
              <a:buChar char="Ø"/>
            </a:pP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Dynamic Analysis</a:t>
            </a:r>
          </a:p>
          <a:p>
            <a:pPr lvl="0">
              <a:buFont typeface="Wingdings" pitchFamily="2" charset="2"/>
              <a:buChar char="Ø"/>
            </a:pP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Conclusion</a:t>
            </a:r>
            <a:endParaRPr lang="fi-FI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926689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Dynamic analysis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63460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Static analysis is </a:t>
            </a:r>
            <a:r>
              <a:rPr lang="fi-FI" dirty="0" smtClean="0">
                <a:latin typeface="Arial" pitchFamily="34" charset="0"/>
                <a:ea typeface="Verdana"/>
                <a:cs typeface="Arial" pitchFamily="34" charset="0"/>
              </a:rPr>
              <a:t>optimistic 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>
                <a:latin typeface="Arial" pitchFamily="34" charset="0"/>
                <a:ea typeface="Verdana"/>
                <a:cs typeface="Arial" pitchFamily="34" charset="0"/>
              </a:rPr>
              <a:t>Data in L1$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>
                <a:latin typeface="Arial" pitchFamily="34" charset="0"/>
                <a:ea typeface="Verdana"/>
                <a:cs typeface="Arial" pitchFamily="34" charset="0"/>
              </a:rPr>
              <a:t>Believe architecture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>
                <a:latin typeface="Arial" pitchFamily="34" charset="0"/>
                <a:ea typeface="Verdana"/>
                <a:cs typeface="Arial" pitchFamily="34" charset="0"/>
              </a:rPr>
              <a:t>Get a real image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>
                <a:latin typeface="Arial" pitchFamily="34" charset="0"/>
                <a:ea typeface="Verdana"/>
                <a:cs typeface="Arial" pitchFamily="34" charset="0"/>
              </a:rPr>
              <a:t>Coarse grain : find hotspots (MAQAO profiler)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>
                <a:latin typeface="Arial" pitchFamily="34" charset="0"/>
                <a:ea typeface="Verdana"/>
                <a:cs typeface="Arial" pitchFamily="34" charset="0"/>
              </a:rPr>
              <a:t>DECAN : compute / memory bound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>
                <a:latin typeface="Arial" pitchFamily="34" charset="0"/>
                <a:ea typeface="Verdana"/>
                <a:cs typeface="Arial" pitchFamily="34" charset="0"/>
              </a:rPr>
              <a:t>MIL : specilized instrumentation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>
                <a:latin typeface="Arial" pitchFamily="34" charset="0"/>
                <a:ea typeface="Verdana"/>
                <a:cs typeface="Arial" pitchFamily="34" charset="0"/>
              </a:rPr>
              <a:t>MTL : characterize memory behavior</a:t>
            </a:r>
            <a:endParaRPr lang="fi-F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20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MAQAO profiler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8" y="1769041"/>
            <a:ext cx="9288841" cy="3180358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Method : Sampling VS Tracing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Tradeoff : accuracy VS execution time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New method : minimizing callsite Instrumentation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Loop level : filtering compared to ICC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Handles OpenMP codes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21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4534575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Why ? Yet another language ?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Need to handle coarse and fine grain issues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Tool to express such queries 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DSL : Sufficiently rich for instrumentation purposes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Fast prototyping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Focus on what (research) and not how (technical)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Explore code properties (side effect)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What about OpenMP/MPI ?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22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510652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Handling interleaved functions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Example</a:t>
            </a:r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Connected components approach (static analysis)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23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pic>
        <p:nvPicPr>
          <p:cNvPr id="6146" name="Picture 2" descr="C:\Users\ascr\Desktop\ECR\hpdc\Doc\These\ICS2012_instru\figures\connectedcom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216" y="2483693"/>
            <a:ext cx="3898453" cy="3703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339067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Handling masked exits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Unconditional jumps to other functions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Jumps pointing on returns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Indirect jumps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Exit handlers list</a:t>
            </a:r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24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448584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Gobal variables</a:t>
            </a:r>
            <a:br>
              <a:rPr lang="fi-FI" dirty="0" smtClean="0"/>
            </a:b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Events</a:t>
            </a:r>
            <a:br>
              <a:rPr lang="fi-FI" dirty="0" smtClean="0"/>
            </a:b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Filters</a:t>
            </a: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Actions</a:t>
            </a: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Configuration features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Output 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Language behavior (properties)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25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506805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Probes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External functions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/>
              <a:t>Name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/>
              <a:t>Library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/>
              <a:t>Parameters : int,strings,macros,cstring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/>
              <a:t>Return value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/>
              <a:t>Demangling</a:t>
            </a:r>
          </a:p>
          <a:p>
            <a:pPr lvl="2">
              <a:buFont typeface="Wingdings" pitchFamily="2" charset="2"/>
              <a:buChar char="Ø"/>
            </a:pPr>
            <a:r>
              <a:rPr lang="fi-FI" dirty="0" smtClean="0"/>
              <a:t>Context  saving</a:t>
            </a:r>
          </a:p>
          <a:p>
            <a:pPr lvl="2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ASM inline : handles loops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26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112" y="3131765"/>
            <a:ext cx="6024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744168" y="4787949"/>
            <a:ext cx="25282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_ZN3MPI4CommC2Ev</a:t>
            </a:r>
          </a:p>
          <a:p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MPI::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Comm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fr-FR" b="1" dirty="0" err="1" smtClean="0">
                <a:latin typeface="Courier New" pitchFamily="49" charset="0"/>
                <a:cs typeface="Courier New" pitchFamily="49" charset="0"/>
              </a:rPr>
              <a:t>Comm</a:t>
            </a:r>
            <a:r>
              <a:rPr lang="fr-FR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fr-FR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396262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Events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Program      : Entry/Exit  (avoid LD + exit handlers)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Functions    : Entries/Exists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Callsites      : Before/After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Loops          : Entries/Exists/Backedge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Blocks         : Entries/Exists 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Instructions : Address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27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49244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Events : Hierarchical evaluation 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28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pic>
        <p:nvPicPr>
          <p:cNvPr id="5122" name="Picture 2" descr="C:\Users\ascr\Desktop\ECR\hpdc\Doc\These\ICS2012_instru\figures\objects_hierarch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088" y="2411685"/>
            <a:ext cx="4176464" cy="4878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496546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Filters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Why ?</a:t>
            </a:r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Lists : whitelist / blacklist (int,string,regexp)</a:t>
            </a:r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Built-in : structural properties attributes (nesting level for a loop)</a:t>
            </a:r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User defined : an actions that returns true/false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29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Introduction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519629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Pareto principle : in software engineering 90/10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Programmer view ≠ architecture impact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Amdahl’s law : evaluate sequential part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Optimisation cost : code quality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Optimisation target : execution time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Binary VS Source level 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Compiler is your best friend</a:t>
            </a:r>
          </a:p>
          <a:p>
            <a:pPr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3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36606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3821559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Actions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Why ?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Scripting ability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Function : current object (this) and patcher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Access to MAQAO Plugins API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User filters may be used to express very complex constraints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30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3456136" y="3419797"/>
            <a:ext cx="252028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84128" y="3203774"/>
            <a:ext cx="4320480" cy="35283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36456" y="3563813"/>
            <a:ext cx="1296144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MADRAS</a:t>
            </a:r>
          </a:p>
          <a:p>
            <a:pPr algn="ctr"/>
            <a:r>
              <a:rPr lang="fr-FR" sz="1400" b="1" dirty="0" err="1" smtClean="0"/>
              <a:t>Disassembler</a:t>
            </a:r>
            <a:endParaRPr lang="fr-FR" sz="14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384128" y="2483693"/>
            <a:ext cx="4320480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Instrumentation File</a:t>
            </a:r>
          </a:p>
          <a:p>
            <a:pPr algn="ctr"/>
            <a:r>
              <a:rPr lang="fr-FR" sz="1200" b="1" dirty="0" err="1" smtClean="0"/>
              <a:t>Binaries</a:t>
            </a:r>
            <a:r>
              <a:rPr lang="fr-FR" sz="1200" b="1" dirty="0" smtClean="0"/>
              <a:t> | Probes | Target Events | </a:t>
            </a:r>
            <a:r>
              <a:rPr lang="fr-FR" sz="1200" b="1" dirty="0" err="1" smtClean="0"/>
              <a:t>Filters</a:t>
            </a:r>
            <a:r>
              <a:rPr lang="fr-FR" sz="1200" b="1" dirty="0" smtClean="0"/>
              <a:t> |Actions</a:t>
            </a:r>
            <a:endParaRPr lang="fr-FR" sz="12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336456" y="4952546"/>
            <a:ext cx="1296144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MAQAO</a:t>
            </a:r>
          </a:p>
          <a:p>
            <a:pPr algn="ctr"/>
            <a:r>
              <a:rPr lang="fr-FR" dirty="0" smtClean="0"/>
              <a:t>Plugins</a:t>
            </a:r>
          </a:p>
          <a:p>
            <a:pPr algn="ctr"/>
            <a:r>
              <a:rPr lang="fr-FR" dirty="0" smtClean="0"/>
              <a:t>API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600152" y="4983397"/>
            <a:ext cx="2160240" cy="3086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/>
              <a:t>Evaluate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filters</a:t>
            </a:r>
            <a:endParaRPr lang="fr-FR" sz="1400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958018" y="5538900"/>
            <a:ext cx="802375" cy="3291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Actions</a:t>
            </a:r>
            <a:endParaRPr lang="fr-FR" sz="1400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600155" y="5538900"/>
            <a:ext cx="802375" cy="3291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Probes</a:t>
            </a:r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600152" y="334778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00152" y="3635823"/>
            <a:ext cx="216024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Process</a:t>
            </a:r>
            <a:r>
              <a:rPr lang="fr-FR" sz="1400" b="1" dirty="0" smtClean="0"/>
              <a:t> file</a:t>
            </a:r>
            <a:endParaRPr lang="fr-FR" sz="1400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528144" y="6228109"/>
            <a:ext cx="223224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MADRAS</a:t>
            </a:r>
          </a:p>
          <a:p>
            <a:pPr algn="ctr"/>
            <a:r>
              <a:rPr lang="fr-FR" sz="1400" b="1" dirty="0" smtClean="0"/>
              <a:t>Assembler And </a:t>
            </a:r>
            <a:r>
              <a:rPr lang="fr-FR" sz="1400" b="1" dirty="0" err="1" smtClean="0"/>
              <a:t>Rewritter</a:t>
            </a:r>
            <a:endParaRPr lang="fr-FR" sz="1400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431800" y="6300118"/>
            <a:ext cx="2232248" cy="3806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/>
              <a:t>Instrumented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Binary</a:t>
            </a:r>
            <a:r>
              <a:rPr lang="fr-FR" sz="1400" b="1" dirty="0" smtClean="0"/>
              <a:t>(</a:t>
            </a:r>
            <a:r>
              <a:rPr lang="fr-FR" sz="1400" b="1" dirty="0" err="1" smtClean="0"/>
              <a:t>ies</a:t>
            </a:r>
            <a:r>
              <a:rPr lang="fr-FR" sz="1400" b="1" dirty="0" smtClean="0"/>
              <a:t>)</a:t>
            </a:r>
            <a:endParaRPr lang="fr-FR" sz="1400" b="1" dirty="0"/>
          </a:p>
        </p:txBody>
      </p:sp>
      <p:sp>
        <p:nvSpPr>
          <p:cNvPr id="19" name="Flèche droite 18"/>
          <p:cNvSpPr/>
          <p:nvPr/>
        </p:nvSpPr>
        <p:spPr>
          <a:xfrm rot="10800000">
            <a:off x="5832400" y="4355901"/>
            <a:ext cx="360040" cy="216024"/>
          </a:xfrm>
          <a:prstGeom prst="rightArrow">
            <a:avLst>
              <a:gd name="adj1" fmla="val 50000"/>
              <a:gd name="adj2" fmla="val 4361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5400000">
            <a:off x="4417959" y="2962034"/>
            <a:ext cx="318893" cy="514343"/>
          </a:xfrm>
          <a:prstGeom prst="rightArrow">
            <a:avLst>
              <a:gd name="adj1" fmla="val 50000"/>
              <a:gd name="adj2" fmla="val 3376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1" name="Rectangle à coins arrondis 20"/>
          <p:cNvSpPr/>
          <p:nvPr/>
        </p:nvSpPr>
        <p:spPr>
          <a:xfrm>
            <a:off x="6336456" y="4355901"/>
            <a:ext cx="1296144" cy="2160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Abstract Layer</a:t>
            </a:r>
            <a:endParaRPr lang="fr-FR" sz="1400" b="1" dirty="0"/>
          </a:p>
        </p:txBody>
      </p:sp>
      <p:sp>
        <p:nvSpPr>
          <p:cNvPr id="22" name="Flèche droite 21"/>
          <p:cNvSpPr/>
          <p:nvPr/>
        </p:nvSpPr>
        <p:spPr>
          <a:xfrm rot="5400000">
            <a:off x="4561976" y="4690226"/>
            <a:ext cx="318893" cy="22631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3" name="Flèche droite 22"/>
          <p:cNvSpPr/>
          <p:nvPr/>
        </p:nvSpPr>
        <p:spPr>
          <a:xfrm rot="5400000">
            <a:off x="5246052" y="5302294"/>
            <a:ext cx="246885" cy="22631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4" name="Flèche droite 23"/>
          <p:cNvSpPr/>
          <p:nvPr/>
        </p:nvSpPr>
        <p:spPr>
          <a:xfrm rot="5400000">
            <a:off x="3877900" y="5302294"/>
            <a:ext cx="246885" cy="22631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5" name="Flèche droite 24"/>
          <p:cNvSpPr/>
          <p:nvPr/>
        </p:nvSpPr>
        <p:spPr>
          <a:xfrm rot="5400000">
            <a:off x="3857325" y="5970939"/>
            <a:ext cx="288032" cy="22631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6" name="Flèche droite 25"/>
          <p:cNvSpPr/>
          <p:nvPr/>
        </p:nvSpPr>
        <p:spPr>
          <a:xfrm rot="5400000">
            <a:off x="6902236" y="4047297"/>
            <a:ext cx="246885" cy="22631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27" name="Double flèche horizontale 26"/>
          <p:cNvSpPr/>
          <p:nvPr/>
        </p:nvSpPr>
        <p:spPr>
          <a:xfrm>
            <a:off x="5832400" y="5075981"/>
            <a:ext cx="432048" cy="216024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Double flèche horizontale 27"/>
          <p:cNvSpPr/>
          <p:nvPr/>
        </p:nvSpPr>
        <p:spPr>
          <a:xfrm>
            <a:off x="5832400" y="5580038"/>
            <a:ext cx="432048" cy="216024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10800000">
            <a:off x="4464248" y="5580038"/>
            <a:ext cx="432048" cy="216024"/>
          </a:xfrm>
          <a:prstGeom prst="rightArrow">
            <a:avLst>
              <a:gd name="adj1" fmla="val 50000"/>
              <a:gd name="adj2" fmla="val 59584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5832400" y="3707829"/>
            <a:ext cx="360040" cy="216024"/>
          </a:xfrm>
          <a:prstGeom prst="rightArrow">
            <a:avLst>
              <a:gd name="adj1" fmla="val 50000"/>
              <a:gd name="adj2" fmla="val 59584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832400" y="60858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MAQAO</a:t>
            </a:r>
          </a:p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3600152" y="4283893"/>
            <a:ext cx="2160240" cy="3086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/>
              <a:t>Hierarchical</a:t>
            </a:r>
            <a:r>
              <a:rPr lang="fr-FR" sz="1400" b="1" dirty="0" smtClean="0"/>
              <a:t> Events</a:t>
            </a:r>
            <a:endParaRPr lang="fr-FR" sz="1400" b="1" dirty="0"/>
          </a:p>
        </p:txBody>
      </p:sp>
      <p:sp>
        <p:nvSpPr>
          <p:cNvPr id="34" name="Double flèche horizontale 33"/>
          <p:cNvSpPr/>
          <p:nvPr/>
        </p:nvSpPr>
        <p:spPr>
          <a:xfrm rot="5400000">
            <a:off x="6876518" y="4679937"/>
            <a:ext cx="288032" cy="216024"/>
          </a:xfrm>
          <a:prstGeom prst="leftRightArrow">
            <a:avLst>
              <a:gd name="adj1" fmla="val 50000"/>
              <a:gd name="adj2" fmla="val 38020"/>
            </a:avLst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texte 2"/>
          <p:cNvSpPr txBox="1">
            <a:spLocks/>
          </p:cNvSpPr>
          <p:nvPr/>
        </p:nvSpPr>
        <p:spPr>
          <a:xfrm>
            <a:off x="865216" y="1331565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32000" marR="0" lvl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7"/>
              </a:spcAft>
              <a:buClr>
                <a:srgbClr val="0066CC"/>
              </a:buClr>
              <a:buSzPct val="45000"/>
              <a:buNone/>
              <a:tabLst/>
              <a:defRPr/>
            </a:pPr>
            <a:r>
              <a:rPr kumimoji="0" lang="fi-FI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DejaVu Sans" pitchFamily="2"/>
                <a:cs typeface="Arial" pitchFamily="34" charset="0"/>
              </a:rPr>
              <a:t>Another way</a:t>
            </a:r>
            <a:r>
              <a:rPr kumimoji="0" lang="fi-FI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r>
              <a:rPr kumimoji="0" lang="fi-FI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DejaVu Sans" pitchFamily="2"/>
                <a:cs typeface="Arial" pitchFamily="34" charset="0"/>
              </a:rPr>
              <a:t>to use the MAQAO Framework :</a:t>
            </a:r>
          </a:p>
          <a:p>
            <a:pPr marL="432000" marR="0" lvl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7"/>
              </a:spcAft>
              <a:buClr>
                <a:srgbClr val="0066CC"/>
              </a:buClr>
              <a:buSzPct val="45000"/>
              <a:buNone/>
              <a:tabLst/>
              <a:defRPr/>
            </a:pPr>
            <a:r>
              <a:rPr lang="fi-FI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DSL for Building performance evaluation tools</a:t>
            </a:r>
            <a:r>
              <a:rPr kumimoji="0" lang="fi-FI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DejaVu Sans" pitchFamily="2"/>
                <a:cs typeface="Arial" pitchFamily="34" charset="0"/>
              </a:rPr>
              <a:t> </a:t>
            </a:r>
            <a:endParaRPr kumimoji="0" lang="fi-FI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6" name="Flèche droite 35"/>
          <p:cNvSpPr/>
          <p:nvPr/>
        </p:nvSpPr>
        <p:spPr>
          <a:xfrm rot="10800000">
            <a:off x="2808064" y="6372125"/>
            <a:ext cx="432048" cy="216024"/>
          </a:xfrm>
          <a:prstGeom prst="rightArrow">
            <a:avLst>
              <a:gd name="adj1" fmla="val 50000"/>
              <a:gd name="adj2" fmla="val 59584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space réservé de la date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31</a:t>
            </a:fld>
            <a:endParaRPr lang="fr-FR"/>
          </a:p>
        </p:txBody>
      </p:sp>
      <p:sp>
        <p:nvSpPr>
          <p:cNvPr id="42" name="Espace réservé du pied de page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32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168" y="1259557"/>
            <a:ext cx="613208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75816" y="1259557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1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33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9" name="ZoneTexte 8"/>
          <p:cNvSpPr txBox="1"/>
          <p:nvPr/>
        </p:nvSpPr>
        <p:spPr>
          <a:xfrm>
            <a:off x="575816" y="1259557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2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4208" y="1259557"/>
            <a:ext cx="3744416" cy="601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34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503999" y="1769041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fi-FI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Use case 1 : Loop value profiling </a:t>
            </a:r>
          </a:p>
        </p:txBody>
      </p:sp>
      <p:pic>
        <p:nvPicPr>
          <p:cNvPr id="3075" name="Picture 3" descr="C:\Users\ascr\Desktop\ECR\hpdc\Doc\These\ICS2012_instru\figures\value_pr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936" y="2411685"/>
            <a:ext cx="6083300" cy="469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35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503999" y="1769041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fi-FI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Use case 2 : Function value profiling </a:t>
            </a:r>
          </a:p>
        </p:txBody>
      </p:sp>
      <p:pic>
        <p:nvPicPr>
          <p:cNvPr id="7170" name="Picture 2" descr="C:\Users\ascr\Desktop\ECR\hpdc\Doc\These\ICS2012_instru\figures\qmc_vp_af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976" y="2555701"/>
            <a:ext cx="5760640" cy="1894750"/>
          </a:xfrm>
          <a:prstGeom prst="rect">
            <a:avLst/>
          </a:prstGeom>
          <a:noFill/>
        </p:spPr>
      </p:pic>
      <p:pic>
        <p:nvPicPr>
          <p:cNvPr id="7171" name="Picture 3" descr="C:\Users\ascr\Desktop\ECR\hpdc\Doc\These\ICS2012_instru\figures\qmc_vp_befo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4008" y="4787949"/>
            <a:ext cx="5256584" cy="2321429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03808" y="3059757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Before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19832" y="5724053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After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MIL : Instrumentation Language</a:t>
            </a:r>
            <a:endParaRPr lang="fi-FI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36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503998" y="1769041"/>
            <a:ext cx="9288841" cy="11028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fi-FI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Use case 3 : timing short loops</a:t>
            </a:r>
          </a:p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None/>
              <a:tabLst/>
              <a:defRPr/>
            </a:pPr>
            <a:r>
              <a:rPr lang="fi-FI" sz="2800" kern="0" dirty="0" smtClean="0">
                <a:solidFill>
                  <a:sysClr val="windowText" lastClr="000000"/>
                </a:solidFill>
              </a:rPr>
              <a:t>3 most time consuming loops : 224 cycles (QMC==Chem)</a:t>
            </a:r>
            <a:r>
              <a:rPr kumimoji="0" lang="fi-FI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799952" y="5652045"/>
          <a:ext cx="6336704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4176"/>
                <a:gridCol w="1584176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Original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MAQAO light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IFORT light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Walltime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97 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101 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112 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Overhead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736056" y="3635821"/>
          <a:ext cx="4752528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4176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Compensation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Without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With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MAQAO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134653</a:t>
                      </a:r>
                      <a:r>
                        <a:rPr lang="fr-FR" sz="1800" spc="-75" dirty="0" smtClean="0"/>
                        <a:t> </a:t>
                      </a:r>
                      <a:r>
                        <a:rPr lang="fr-FR" sz="1800" dirty="0" smtClean="0"/>
                        <a:t>*</a:t>
                      </a:r>
                      <a:r>
                        <a:rPr lang="fr-FR" sz="1800" spc="-20" dirty="0" smtClean="0"/>
                        <a:t> </a:t>
                      </a:r>
                      <a:r>
                        <a:rPr lang="fr-FR" sz="1800" dirty="0" smtClean="0"/>
                        <a:t>10</a:t>
                      </a:r>
                      <a:r>
                        <a:rPr lang="fr-FR" sz="800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126273</a:t>
                      </a:r>
                      <a:r>
                        <a:rPr lang="fr-FR" sz="1800" spc="-75" dirty="0" smtClean="0"/>
                        <a:t> </a:t>
                      </a:r>
                      <a:r>
                        <a:rPr lang="fr-FR" sz="1800" dirty="0" smtClean="0"/>
                        <a:t>*</a:t>
                      </a:r>
                      <a:r>
                        <a:rPr lang="fr-FR" sz="1800" spc="-20" dirty="0" smtClean="0"/>
                        <a:t> </a:t>
                      </a:r>
                      <a:r>
                        <a:rPr lang="fr-FR" sz="1800" dirty="0" smtClean="0"/>
                        <a:t>10</a:t>
                      </a:r>
                      <a:r>
                        <a:rPr lang="fr-FR" sz="800" dirty="0" smtClean="0"/>
                        <a:t>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IFORT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135486</a:t>
                      </a:r>
                      <a:r>
                        <a:rPr lang="fr-FR" sz="1800" spc="-75" dirty="0" smtClean="0"/>
                        <a:t> </a:t>
                      </a:r>
                      <a:r>
                        <a:rPr lang="fr-FR" sz="1800" dirty="0" smtClean="0"/>
                        <a:t>*</a:t>
                      </a:r>
                      <a:r>
                        <a:rPr lang="fr-FR" sz="1800" spc="-20" dirty="0" smtClean="0"/>
                        <a:t> </a:t>
                      </a:r>
                      <a:r>
                        <a:rPr lang="fr-FR" sz="1800" dirty="0" smtClean="0"/>
                        <a:t>10</a:t>
                      </a:r>
                      <a:r>
                        <a:rPr lang="fr-FR" sz="800" dirty="0" smtClean="0"/>
                        <a:t>6</a:t>
                      </a:r>
                      <a:endParaRPr lang="fr-FR" sz="3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156949" y="3059757"/>
            <a:ext cx="217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Probe </a:t>
            </a:r>
            <a:r>
              <a:rPr lang="fr-FR" sz="2400" b="1" dirty="0" err="1" smtClean="0"/>
              <a:t>accuracy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528144" y="5075981"/>
            <a:ext cx="35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Instrumentation </a:t>
            </a:r>
            <a:r>
              <a:rPr lang="fr-FR" sz="2400" b="1" dirty="0" err="1" smtClean="0"/>
              <a:t>overhead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624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MTL : Memory </a:t>
            </a:r>
            <a:r>
              <a:rPr lang="fi-FI" dirty="0"/>
              <a:t>T</a:t>
            </a:r>
            <a:r>
              <a:rPr lang="fi-FI" dirty="0" smtClean="0"/>
              <a:t>race </a:t>
            </a:r>
            <a:r>
              <a:rPr lang="fi-FI" dirty="0"/>
              <a:t>L</a:t>
            </a:r>
            <a:r>
              <a:rPr lang="fi-FI" dirty="0" smtClean="0"/>
              <a:t>ibrary</a:t>
            </a:r>
            <a:endParaRPr lang="fi-FI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37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13" name="Titre 8"/>
          <p:cNvSpPr txBox="1">
            <a:spLocks/>
          </p:cNvSpPr>
          <p:nvPr/>
        </p:nvSpPr>
        <p:spPr>
          <a:xfrm>
            <a:off x="2376016" y="4787949"/>
            <a:ext cx="6120680" cy="16208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Characterizing the memory behavior of an application</a:t>
            </a:r>
          </a:p>
        </p:txBody>
      </p:sp>
      <p:pic>
        <p:nvPicPr>
          <p:cNvPr id="14" name="Picture 4" descr="C:\Users\Plutonium\Desktop\DDR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32" y="1547589"/>
            <a:ext cx="47212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80371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MTL : Target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-288280" y="1769040"/>
            <a:ext cx="10368905" cy="498924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fi-FI" dirty="0" smtClean="0"/>
              <a:t>Characterize memory behavior (memory bound code)</a:t>
            </a:r>
            <a:endParaRPr lang="en-US" sz="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Complex Shared memory environment : CC-NUMA / NUCA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Architecture specs: </a:t>
            </a:r>
            <a:r>
              <a:rPr lang="en-US" dirty="0" err="1" smtClean="0"/>
              <a:t>Prefetch</a:t>
            </a:r>
            <a:r>
              <a:rPr lang="en-US" dirty="0" smtClean="0"/>
              <a:t>, PLRU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Scaling issues</a:t>
            </a:r>
            <a:endParaRPr lang="en-US" sz="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Multithread : </a:t>
            </a:r>
            <a:r>
              <a:rPr lang="en-US" dirty="0" err="1" smtClean="0"/>
              <a:t>OpenMP</a:t>
            </a:r>
            <a:endParaRPr lang="en-US" sz="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Loop centric approach</a:t>
            </a:r>
            <a:endParaRPr lang="en-US" sz="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Capture behavior of memory access : tracing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Time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Space </a:t>
            </a:r>
          </a:p>
          <a:p>
            <a:pPr marL="1079500" lvl="2" indent="0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marL="1079500" lvl="2" indent="0"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38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MTL : Target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39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pic>
        <p:nvPicPr>
          <p:cNvPr id="106498" name="Picture 2" descr="C:\Users\ascr\Desktop\Nehalem_8S_config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0" y="2194693"/>
            <a:ext cx="4460234" cy="4897512"/>
          </a:xfrm>
          <a:prstGeom prst="rect">
            <a:avLst/>
          </a:prstGeom>
          <a:noFill/>
        </p:spPr>
      </p:pic>
      <p:pic>
        <p:nvPicPr>
          <p:cNvPr id="106499" name="Picture 3" descr="C:\Users\ascr\Desktop\Nehalem_block_diagram_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504" y="2545307"/>
            <a:ext cx="5203360" cy="447489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97061" y="1475581"/>
            <a:ext cx="8351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Complex  shared memory environments : CC-NUMA / NUCA</a:t>
            </a:r>
            <a:endParaRPr lang="fr-FR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Methodology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14472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Systematic Workflow</a:t>
            </a:r>
          </a:p>
          <a:p>
            <a:pPr lvl="0">
              <a:buFont typeface="Wingdings" pitchFamily="2" charset="2"/>
              <a:buChar char="Ø"/>
            </a:pP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Define a goal : walltime, memory, scalability</a:t>
            </a:r>
          </a:p>
          <a:p>
            <a:pPr lvl="0">
              <a:buFont typeface="Wingdings" pitchFamily="2" charset="2"/>
              <a:buChar char="Ø"/>
            </a:pP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Consider target application</a:t>
            </a:r>
          </a:p>
          <a:p>
            <a:pPr lvl="0">
              <a:buFont typeface="Wingdings" pitchFamily="2" charset="2"/>
              <a:buChar char="Ø"/>
            </a:pP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What we are using / Which accuracy</a:t>
            </a:r>
          </a:p>
          <a:p>
            <a:pPr lvl="0">
              <a:buFont typeface="Wingdings" pitchFamily="2" charset="2"/>
              <a:buChar char="Ø"/>
            </a:pP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Static + Dynamic approach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4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 smtClean="0"/>
              <a:t>MAQAO Tool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046433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MTL : Motivation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40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11" name="ZoneTexte 10"/>
          <p:cNvSpPr txBox="1"/>
          <p:nvPr/>
        </p:nvSpPr>
        <p:spPr>
          <a:xfrm>
            <a:off x="3672160" y="1403573"/>
            <a:ext cx="3876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NPB and </a:t>
            </a:r>
            <a:r>
              <a:rPr lang="fr-FR" sz="2800" b="1" dirty="0" err="1" smtClean="0"/>
              <a:t>Spec</a:t>
            </a:r>
            <a:r>
              <a:rPr lang="fr-FR" sz="2800" b="1" dirty="0" smtClean="0"/>
              <a:t> OMP 2001</a:t>
            </a:r>
            <a:endParaRPr lang="fr-FR" sz="2800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295896" y="2339677"/>
          <a:ext cx="7705561" cy="390795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4957"/>
                <a:gridCol w="1440149"/>
                <a:gridCol w="1152119"/>
                <a:gridCol w="1368141"/>
                <a:gridCol w="900195"/>
              </a:tblGrid>
              <a:tr h="449241"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Benchmark</a:t>
                      </a:r>
                      <a:endParaRPr lang="fr-FR" sz="2000" dirty="0"/>
                    </a:p>
                  </a:txBody>
                  <a:tcPr marL="91439" marR="91439" marT="45709" marB="45709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Reference</a:t>
                      </a:r>
                      <a:endParaRPr lang="fr-FR" sz="2000" dirty="0"/>
                    </a:p>
                  </a:txBody>
                  <a:tcPr marL="91439" marR="91439" marT="45709" marB="45709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Best / Close</a:t>
                      </a:r>
                      <a:endParaRPr lang="fr-FR" sz="2000" dirty="0"/>
                    </a:p>
                  </a:txBody>
                  <a:tcPr marL="91439" marR="91439" marT="45709" marB="4570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Gain</a:t>
                      </a:r>
                      <a:endParaRPr lang="fr-FR" sz="2000" dirty="0"/>
                    </a:p>
                  </a:txBody>
                  <a:tcPr marL="91439" marR="91439" marT="45709" marB="45709" anchor="ctr"/>
                </a:tc>
              </a:tr>
              <a:tr h="396389">
                <a:tc vMerge="1"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WTime</a:t>
                      </a:r>
                      <a:r>
                        <a:rPr lang="fr-FR" sz="2000" dirty="0" smtClean="0"/>
                        <a:t> (s)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Threads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WTime</a:t>
                      </a:r>
                      <a:r>
                        <a:rPr lang="fr-FR" sz="2000" dirty="0" smtClean="0"/>
                        <a:t> (s)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9" marB="45709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NPB CG.A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0.62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96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0.42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32%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44924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NPB MG.A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3.10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96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1.88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40%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44924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NPB FT.A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2.29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96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1.47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35%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44924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SOMP 324.fma3d_m  R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117.76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119.15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-1%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SOMP 320.</a:t>
                      </a:r>
                      <a:r>
                        <a:rPr lang="fr-FR" sz="1800" dirty="0" err="1" smtClean="0"/>
                        <a:t>mgrid_m</a:t>
                      </a:r>
                      <a:r>
                        <a:rPr lang="fr-FR" sz="1800" dirty="0" smtClean="0"/>
                        <a:t>  R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111.14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84.71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24%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73135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SOMP 312.</a:t>
                      </a:r>
                      <a:r>
                        <a:rPr lang="fr-FR" sz="1800" dirty="0" err="1" smtClean="0"/>
                        <a:t>swim_m</a:t>
                      </a:r>
                      <a:r>
                        <a:rPr lang="fr-FR" sz="1800" dirty="0" smtClean="0"/>
                        <a:t>  R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122.63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79.22</a:t>
                      </a:r>
                      <a:endParaRPr lang="fr-F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35%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MTL : Metrics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1"/>
            <a:ext cx="9071640" cy="476797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Help user understanding memory related issues</a:t>
            </a:r>
          </a:p>
          <a:p>
            <a:pPr lvl="0">
              <a:buFont typeface="Wingdings" pitchFamily="2" charset="2"/>
              <a:buChar char="Ø"/>
            </a:pPr>
            <a:endParaRPr lang="fi-FI" sz="400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Alignement issues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Data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Architecture</a:t>
            </a:r>
          </a:p>
          <a:p>
            <a:pPr lvl="1">
              <a:buFont typeface="Wingdings" pitchFamily="2" charset="2"/>
              <a:buChar char="Ø"/>
            </a:pPr>
            <a:endParaRPr lang="fi-FI" sz="400" dirty="0" smtClean="0"/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Access Pattern issues</a:t>
            </a:r>
          </a:p>
          <a:p>
            <a:pPr>
              <a:buFont typeface="Wingdings" pitchFamily="2" charset="2"/>
              <a:buChar char="Ø"/>
            </a:pPr>
            <a:endParaRPr lang="fi-FI" dirty="0" smtClean="0"/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Data sharing : reuse, false sharing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41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80371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Memory Traces: </a:t>
            </a:r>
            <a:r>
              <a:rPr lang="fr-FR" dirty="0" err="1" smtClean="0"/>
              <a:t>overview</a:t>
            </a:r>
            <a:endParaRPr lang="fr-FR" dirty="0" smtClean="0"/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cs typeface="Arial" pitchFamily="34" charset="0"/>
              </a:rPr>
              <a:t>Infrastructure</a:t>
            </a:r>
          </a:p>
          <a:p>
            <a:endParaRPr lang="en-US" b="1" u="sng" dirty="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fr-FR" dirty="0" smtClean="0"/>
          </a:p>
        </p:txBody>
      </p:sp>
      <p:pic>
        <p:nvPicPr>
          <p:cNvPr id="16391" name="Image 9" descr="overvi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75" y="2351088"/>
            <a:ext cx="71183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42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Trace collection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Trace collection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sz="400" b="1" u="sng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Per thread – per instruction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Target instructions: memory operations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Using NLR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Instrumentation time and space consumption</a:t>
            </a:r>
          </a:p>
          <a:p>
            <a:pPr marL="1079500" lvl="2" indent="0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marL="1079500" lvl="2" indent="0"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43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Trace collection : instrumentation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 dirty="0" smtClean="0"/>
              <a:t>Blind method : full instrumentation</a:t>
            </a:r>
            <a:endParaRPr lang="en-US" b="1" u="sng" dirty="0" smtClean="0">
              <a:solidFill>
                <a:srgbClr val="7F006F"/>
              </a:solidFill>
            </a:endParaRPr>
          </a:p>
          <a:p>
            <a:pPr marL="1079500" lvl="2" indent="0"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936" y="2342519"/>
            <a:ext cx="6417353" cy="474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44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Trace collection : enhancement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359792" y="1403573"/>
            <a:ext cx="9576627" cy="49892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Finer method : strength reduction algorithm</a:t>
            </a:r>
            <a:endParaRPr lang="en-US" b="1" dirty="0" smtClean="0">
              <a:solidFill>
                <a:srgbClr val="7F006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Find loop invariants (registers and stack values);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Find induction variables (affine expressions only, since the trace has only Z-</a:t>
            </a:r>
            <a:r>
              <a:rPr lang="en-US" dirty="0" err="1" smtClean="0"/>
              <a:t>polytopes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Find all memory accesses based on induction variables and loop invariants;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Instrument all loop invariants and all memory accesses that are not built based on induction variables and loop invariants.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Reconstruct address flows and Z-</a:t>
            </a:r>
            <a:r>
              <a:rPr lang="en-US" dirty="0" err="1" smtClean="0"/>
              <a:t>polytopes</a:t>
            </a:r>
            <a:r>
              <a:rPr lang="en-US" dirty="0" smtClean="0"/>
              <a:t> (NLR)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45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Trace collection : enhancement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Finer method : strength reduction algorithm</a:t>
            </a:r>
            <a:endParaRPr lang="en-US" b="1" dirty="0" smtClean="0">
              <a:solidFill>
                <a:srgbClr val="7F006F"/>
              </a:solidFill>
            </a:endParaRP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31800" y="3131765"/>
          <a:ext cx="9289032" cy="3240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67045"/>
                <a:gridCol w="1630649"/>
                <a:gridCol w="2038312"/>
                <a:gridCol w="2053026"/>
              </a:tblGrid>
              <a:tr h="72209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Benchmark</a:t>
                      </a:r>
                      <a:endParaRPr lang="fr-FR" sz="2000" dirty="0"/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Ref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Instru</a:t>
                      </a:r>
                      <a:endParaRPr lang="fr-FR" dirty="0"/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Overhead</a:t>
                      </a:r>
                      <a:endParaRPr lang="fr-FR" sz="2000" dirty="0"/>
                    </a:p>
                  </a:txBody>
                  <a:tcPr marL="91439" marR="91439" marT="45709" marB="45709" anchor="ctr"/>
                </a:tc>
              </a:tr>
              <a:tr h="58469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SOMP 312.swim_m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2m56s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3m03s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0.04x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64452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SOMP </a:t>
                      </a:r>
                      <a:r>
                        <a:rPr lang="en-US" dirty="0" smtClean="0"/>
                        <a:t>314.mgrid_m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4m03s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37m56s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8.36x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644524">
                <a:tc>
                  <a:txBody>
                    <a:bodyPr/>
                    <a:lstStyle/>
                    <a:p>
                      <a:r>
                        <a:rPr lang="en-US" dirty="0" smtClean="0"/>
                        <a:t>NAS PB </a:t>
                      </a:r>
                      <a:r>
                        <a:rPr lang="en-US" dirty="0" err="1" smtClean="0"/>
                        <a:t>cg.B</a:t>
                      </a:r>
                      <a:r>
                        <a:rPr lang="en-US" dirty="0" smtClean="0"/>
                        <a:t>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35m29s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58.88x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644524">
                <a:tc>
                  <a:txBody>
                    <a:bodyPr/>
                    <a:lstStyle/>
                    <a:p>
                      <a:r>
                        <a:rPr lang="en-US" dirty="0" smtClean="0"/>
                        <a:t>NAS PB </a:t>
                      </a:r>
                      <a:r>
                        <a:rPr lang="en-US" dirty="0" err="1" smtClean="0"/>
                        <a:t>ft.B</a:t>
                      </a:r>
                      <a:r>
                        <a:rPr lang="en-US" dirty="0" smtClean="0"/>
                        <a:t>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1h04m10s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349x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</a:tbl>
          </a:graphicData>
        </a:graphic>
      </p:graphicFrame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46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re 13"/>
          <p:cNvSpPr>
            <a:spLocks noGrp="1"/>
          </p:cNvSpPr>
          <p:nvPr>
            <p:ph type="title"/>
          </p:nvPr>
        </p:nvSpPr>
        <p:spPr>
          <a:xfrm>
            <a:off x="431800" y="-72926"/>
            <a:ext cx="9142413" cy="1260475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MTL </a:t>
            </a:r>
            <a:r>
              <a:rPr lang="fr-FR" dirty="0" err="1" smtClean="0"/>
              <a:t>Metrics</a:t>
            </a:r>
            <a:r>
              <a:rPr lang="fr-FR" dirty="0" smtClean="0"/>
              <a:t>: Data </a:t>
            </a:r>
            <a:r>
              <a:rPr lang="fr-FR" dirty="0" err="1" smtClean="0"/>
              <a:t>alignment</a:t>
            </a:r>
            <a:endParaRPr lang="fr-FR" dirty="0" smtClean="0"/>
          </a:p>
        </p:txBody>
      </p:sp>
      <p:sp>
        <p:nvSpPr>
          <p:cNvPr id="194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Architecture : Even if vectors aligned =&gt; up to 10 cycles penalty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Micro benchmarking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Look for (poor) know patterns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Change code : Reduce stores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39"/>
          <p:cNvSpPr txBox="1">
            <a:spLocks noChangeArrowheads="1"/>
          </p:cNvSpPr>
          <p:nvPr/>
        </p:nvSpPr>
        <p:spPr bwMode="auto">
          <a:xfrm>
            <a:off x="935856" y="2320056"/>
            <a:ext cx="8529638" cy="9366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r>
              <a:rPr lang="en-US" sz="2000" dirty="0">
                <a:cs typeface="Arial" pitchFamily="34" charset="0"/>
              </a:rPr>
              <a:t>On nested loops, loop interchange can improve spatial locality for </a:t>
            </a:r>
            <a:r>
              <a:rPr lang="en-US" sz="2000" dirty="0" err="1">
                <a:cs typeface="Arial" pitchFamily="34" charset="0"/>
              </a:rPr>
              <a:t>strided</a:t>
            </a:r>
            <a:r>
              <a:rPr lang="en-US" sz="2000" dirty="0">
                <a:cs typeface="Arial" pitchFamily="34" charset="0"/>
              </a:rPr>
              <a:t> accesses (column major, row major).</a:t>
            </a:r>
          </a:p>
          <a:p>
            <a:pPr defTabSz="584200" eaLnBrk="0" hangingPunct="0">
              <a:lnSpc>
                <a:spcPct val="95000"/>
              </a:lnSpc>
            </a:pPr>
            <a:endParaRPr lang="en-US" sz="2000" dirty="0">
              <a:cs typeface="Arial" pitchFamily="34" charset="0"/>
            </a:endParaRPr>
          </a:p>
        </p:txBody>
      </p:sp>
      <p:sp>
        <p:nvSpPr>
          <p:cNvPr id="21513" name="Text Box 39"/>
          <p:cNvSpPr txBox="1">
            <a:spLocks noChangeArrowheads="1"/>
          </p:cNvSpPr>
          <p:nvPr/>
        </p:nvSpPr>
        <p:spPr bwMode="auto">
          <a:xfrm>
            <a:off x="1035869" y="5436319"/>
            <a:ext cx="8429625" cy="6445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r>
              <a:rPr lang="en-US" sz="2000" dirty="0">
                <a:cs typeface="Arial" pitchFamily="34" charset="0"/>
              </a:rPr>
              <a:t>The </a:t>
            </a:r>
            <a:r>
              <a:rPr lang="en-US" sz="2000" dirty="0" smtClean="0">
                <a:cs typeface="Arial" pitchFamily="34" charset="0"/>
              </a:rPr>
              <a:t>left access </a:t>
            </a:r>
            <a:r>
              <a:rPr lang="en-US" sz="2000" dirty="0">
                <a:cs typeface="Arial" pitchFamily="34" charset="0"/>
              </a:rPr>
              <a:t>pattern uses 512 Bytes strides (one element out of 8) which decreases spatial locality. </a:t>
            </a:r>
          </a:p>
        </p:txBody>
      </p:sp>
      <p:sp>
        <p:nvSpPr>
          <p:cNvPr id="21514" name="Text Box 39"/>
          <p:cNvSpPr txBox="1">
            <a:spLocks noChangeArrowheads="1"/>
          </p:cNvSpPr>
          <p:nvPr/>
        </p:nvSpPr>
        <p:spPr bwMode="auto">
          <a:xfrm>
            <a:off x="1066031" y="6233244"/>
            <a:ext cx="8429625" cy="64293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r>
              <a:rPr lang="en-US" sz="2000" dirty="0">
                <a:cs typeface="Arial" pitchFamily="34" charset="0"/>
              </a:rPr>
              <a:t>This transformation is suggested to the user only if it enhances locality (according to the cost function)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45" y="3123752"/>
            <a:ext cx="34099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4443" y="3174453"/>
            <a:ext cx="33337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48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16" name="ZoneTexte 15"/>
          <p:cNvSpPr txBox="1"/>
          <p:nvPr/>
        </p:nvSpPr>
        <p:spPr>
          <a:xfrm>
            <a:off x="882624" y="1343759"/>
            <a:ext cx="4254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Inefficient patterns</a:t>
            </a:r>
            <a:endParaRPr lang="fr-FR" sz="4000" b="1" dirty="0"/>
          </a:p>
        </p:txBody>
      </p:sp>
      <p:sp>
        <p:nvSpPr>
          <p:cNvPr id="18" name="Titre 13"/>
          <p:cNvSpPr>
            <a:spLocks noGrp="1"/>
          </p:cNvSpPr>
          <p:nvPr>
            <p:ph type="title"/>
          </p:nvPr>
        </p:nvSpPr>
        <p:spPr>
          <a:xfrm>
            <a:off x="896688" y="-144934"/>
            <a:ext cx="8320088" cy="1260475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MTL </a:t>
            </a:r>
            <a:r>
              <a:rPr lang="fr-FR" dirty="0" err="1" smtClean="0"/>
              <a:t>Metrics</a:t>
            </a:r>
            <a:r>
              <a:rPr lang="fr-FR" dirty="0" smtClean="0"/>
              <a:t> : Access patterns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itre 13"/>
          <p:cNvSpPr>
            <a:spLocks noGrp="1"/>
          </p:cNvSpPr>
          <p:nvPr>
            <p:ph type="title"/>
          </p:nvPr>
        </p:nvSpPr>
        <p:spPr>
          <a:xfrm>
            <a:off x="896688" y="-144934"/>
            <a:ext cx="8320088" cy="1260475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MTL </a:t>
            </a:r>
            <a:r>
              <a:rPr lang="fr-FR" dirty="0" err="1" smtClean="0"/>
              <a:t>Metrics</a:t>
            </a:r>
            <a:r>
              <a:rPr lang="fr-FR" dirty="0" smtClean="0"/>
              <a:t> : Access patterns</a:t>
            </a:r>
          </a:p>
        </p:txBody>
      </p:sp>
      <p:sp>
        <p:nvSpPr>
          <p:cNvPr id="22535" name="Text Box 39"/>
          <p:cNvSpPr txBox="1">
            <a:spLocks noChangeArrowheads="1"/>
          </p:cNvSpPr>
          <p:nvPr/>
        </p:nvSpPr>
        <p:spPr bwMode="auto">
          <a:xfrm>
            <a:off x="6768504" y="6588149"/>
            <a:ext cx="1656184" cy="52659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r>
              <a:rPr lang="en-US" sz="3200" dirty="0">
                <a:solidFill>
                  <a:srgbClr val="FF0000"/>
                </a:solidFill>
                <a:cs typeface="Arial" pitchFamily="34" charset="0"/>
              </a:rPr>
              <a:t>5% Gain</a:t>
            </a:r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303" y="2573660"/>
            <a:ext cx="55705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3924299"/>
            <a:ext cx="8925370" cy="24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76" y="2627709"/>
            <a:ext cx="37863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9" name="Text Box 39"/>
          <p:cNvSpPr txBox="1">
            <a:spLocks noChangeArrowheads="1"/>
          </p:cNvSpPr>
          <p:nvPr/>
        </p:nvSpPr>
        <p:spPr bwMode="auto">
          <a:xfrm>
            <a:off x="2448024" y="3533775"/>
            <a:ext cx="1054100" cy="32226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r>
              <a:rPr lang="en-US" sz="1800" dirty="0">
                <a:cs typeface="Arial" pitchFamily="34" charset="0"/>
              </a:rPr>
              <a:t>Before</a:t>
            </a:r>
          </a:p>
        </p:txBody>
      </p:sp>
      <p:sp>
        <p:nvSpPr>
          <p:cNvPr id="22540" name="Text Box 39"/>
          <p:cNvSpPr txBox="1">
            <a:spLocks noChangeArrowheads="1"/>
          </p:cNvSpPr>
          <p:nvPr/>
        </p:nvSpPr>
        <p:spPr bwMode="auto">
          <a:xfrm>
            <a:off x="6722516" y="3533775"/>
            <a:ext cx="1054100" cy="32226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r>
              <a:rPr lang="en-US" sz="1800">
                <a:cs typeface="Arial" pitchFamily="34" charset="0"/>
              </a:rPr>
              <a:t>After</a:t>
            </a:r>
          </a:p>
        </p:txBody>
      </p:sp>
      <p:sp>
        <p:nvSpPr>
          <p:cNvPr id="22541" name="Text Box 39"/>
          <p:cNvSpPr txBox="1">
            <a:spLocks noChangeArrowheads="1"/>
          </p:cNvSpPr>
          <p:nvPr/>
        </p:nvSpPr>
        <p:spPr bwMode="auto">
          <a:xfrm>
            <a:off x="647824" y="6516141"/>
            <a:ext cx="7170737" cy="96678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marL="742950" lvl="1" indent="-285750" defTabSz="584200" eaLnBrk="0" hangingPunct="0">
              <a:buFontTx/>
              <a:buBlip>
                <a:blip r:embed="rId5"/>
              </a:buBlip>
            </a:pPr>
            <a:r>
              <a:rPr lang="en-US" sz="2000" dirty="0">
                <a:cs typeface="Arial" pitchFamily="34" charset="0"/>
              </a:rPr>
              <a:t>Hardware </a:t>
            </a:r>
            <a:r>
              <a:rPr lang="en-US" sz="2000" dirty="0" err="1">
                <a:cs typeface="Arial" pitchFamily="34" charset="0"/>
              </a:rPr>
              <a:t>prefetch</a:t>
            </a:r>
            <a:r>
              <a:rPr lang="en-US" sz="2000" dirty="0">
                <a:cs typeface="Arial" pitchFamily="34" charset="0"/>
              </a:rPr>
              <a:t> can’t work</a:t>
            </a:r>
          </a:p>
          <a:p>
            <a:pPr marL="742950" lvl="1" indent="-285750" defTabSz="584200" eaLnBrk="0" hangingPunct="0">
              <a:buFontTx/>
              <a:buBlip>
                <a:blip r:embed="rId5"/>
              </a:buBlip>
            </a:pPr>
            <a:r>
              <a:rPr lang="en-US" sz="2000" dirty="0"/>
              <a:t>DTLB Misses</a:t>
            </a:r>
          </a:p>
          <a:p>
            <a:pPr algn="just" defTabSz="584200" eaLnBrk="0" hangingPunct="0">
              <a:lnSpc>
                <a:spcPct val="95000"/>
              </a:lnSpc>
            </a:pPr>
            <a:endParaRPr lang="en-US" sz="1800" dirty="0">
              <a:cs typeface="Arial" pitchFamily="34" charset="0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1146701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cs typeface="Arial" pitchFamily="34" charset="0"/>
              </a:rPr>
              <a:t>Loop interchange : NPB 2.3 C exa</a:t>
            </a:r>
            <a:r>
              <a:rPr lang="en-US" b="1" u="sng" dirty="0" smtClean="0">
                <a:cs typeface="Arial" pitchFamily="34" charset="0"/>
              </a:rPr>
              <a:t>mple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49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Methodology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524315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Type of code ? CPU or memory bound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Approach : Top-Down / Iterative</a:t>
            </a:r>
          </a:p>
          <a:p>
            <a:pPr>
              <a:buFont typeface="Wingdings" pitchFamily="2" charset="2"/>
              <a:buChar char="Ø"/>
            </a:pP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Detect hot spots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Focus on specific parts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5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dirty="0" smtClean="0"/>
              <a:t>MAQAO Tool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046433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396875" y="1993900"/>
            <a:ext cx="9070975" cy="5257800"/>
          </a:xfrm>
          <a:solidFill>
            <a:schemeClr val="bg1"/>
          </a:solidFill>
        </p:spPr>
        <p:txBody>
          <a:bodyPr/>
          <a:lstStyle/>
          <a:p>
            <a:pPr algn="just" defTabSz="584200">
              <a:lnSpc>
                <a:spcPct val="95000"/>
              </a:lnSpc>
              <a:buFont typeface="Wingdings" pitchFamily="2" charset="2"/>
              <a:buNone/>
            </a:pPr>
            <a:r>
              <a:rPr lang="en-US" b="1" dirty="0" smtClean="0">
                <a:cs typeface="Arial" pitchFamily="34" charset="0"/>
              </a:rPr>
              <a:t> </a:t>
            </a:r>
          </a:p>
        </p:txBody>
      </p:sp>
      <p:sp>
        <p:nvSpPr>
          <p:cNvPr id="23558" name="Titre 13"/>
          <p:cNvSpPr>
            <a:spLocks noGrp="1"/>
          </p:cNvSpPr>
          <p:nvPr>
            <p:ph type="title"/>
          </p:nvPr>
        </p:nvSpPr>
        <p:spPr>
          <a:xfrm>
            <a:off x="1007864" y="-144934"/>
            <a:ext cx="8320088" cy="1260475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MTL </a:t>
            </a:r>
            <a:r>
              <a:rPr lang="fr-FR" dirty="0" err="1" smtClean="0"/>
              <a:t>Metrics</a:t>
            </a:r>
            <a:r>
              <a:rPr lang="fr-FR" dirty="0" smtClean="0"/>
              <a:t> : Access patterns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7646988" y="2051050"/>
          <a:ext cx="1785936" cy="2194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656"/>
                <a:gridCol w="297656"/>
                <a:gridCol w="297656"/>
                <a:gridCol w="297656"/>
                <a:gridCol w="297656"/>
                <a:gridCol w="297656"/>
              </a:tblGrid>
              <a:tr h="30750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</a:tr>
              <a:tr h="30750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</a:tr>
              <a:tr h="30750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</a:tr>
              <a:tr h="30750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</a:tr>
              <a:tr h="30750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</a:tr>
              <a:tr h="30750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Flèche droite 11"/>
          <p:cNvSpPr/>
          <p:nvPr/>
        </p:nvSpPr>
        <p:spPr bwMode="auto">
          <a:xfrm rot="5400000">
            <a:off x="8280400" y="4357688"/>
            <a:ext cx="503237" cy="3571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fr-FR" sz="1800" dirty="0">
              <a:solidFill>
                <a:srgbClr val="0070C0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7632700" y="4837113"/>
          <a:ext cx="1785936" cy="10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656"/>
                <a:gridCol w="297656"/>
                <a:gridCol w="297656"/>
                <a:gridCol w="297656"/>
                <a:gridCol w="297656"/>
                <a:gridCol w="297656"/>
              </a:tblGrid>
              <a:tr h="36565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7632700" y="6051550"/>
          <a:ext cx="1785936" cy="10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656"/>
                <a:gridCol w="297656"/>
                <a:gridCol w="297656"/>
                <a:gridCol w="297656"/>
                <a:gridCol w="297656"/>
                <a:gridCol w="297656"/>
              </a:tblGrid>
              <a:tr h="36565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9" marR="91439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3671" name="ZoneTexte 14"/>
          <p:cNvSpPr txBox="1">
            <a:spLocks noChangeArrowheads="1"/>
          </p:cNvSpPr>
          <p:nvPr/>
        </p:nvSpPr>
        <p:spPr bwMode="auto">
          <a:xfrm>
            <a:off x="5422900" y="6300788"/>
            <a:ext cx="198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92D050"/>
                </a:solidFill>
              </a:rPr>
              <a:t>30% Gain</a:t>
            </a: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 rot="5400000">
            <a:off x="6468187" y="1875353"/>
            <a:ext cx="461665" cy="16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fr-FR" sz="1800" dirty="0">
                <a:ea typeface="ＭＳ Ｐゴシック" pitchFamily="32" charset="-128"/>
              </a:rPr>
              <a:t>Single FP </a:t>
            </a:r>
            <a:r>
              <a:rPr lang="fr-FR" sz="1800" dirty="0" err="1">
                <a:ea typeface="ＭＳ Ｐゴシック" pitchFamily="32" charset="-128"/>
              </a:rPr>
              <a:t>array</a:t>
            </a:r>
            <a:endParaRPr lang="fr-FR" sz="1800" dirty="0">
              <a:ea typeface="ＭＳ Ｐゴシック" pitchFamily="32" charset="-128"/>
            </a:endParaRPr>
          </a:p>
        </p:txBody>
      </p:sp>
      <p:sp>
        <p:nvSpPr>
          <p:cNvPr id="23673" name="ZoneTexte 17"/>
          <p:cNvSpPr txBox="1">
            <a:spLocks noChangeArrowheads="1"/>
          </p:cNvSpPr>
          <p:nvPr/>
        </p:nvSpPr>
        <p:spPr bwMode="auto">
          <a:xfrm>
            <a:off x="503238" y="2616200"/>
            <a:ext cx="4686300" cy="354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/>
              <a:t>DO IDO=1,NREDD</a:t>
            </a:r>
          </a:p>
          <a:p>
            <a:r>
              <a:rPr lang="fr-FR" sz="1600" dirty="0"/>
              <a:t>INC = INDINR(IDO)</a:t>
            </a:r>
          </a:p>
          <a:p>
            <a:r>
              <a:rPr lang="fr-FR" sz="1600" dirty="0"/>
              <a:t>HANB = AM(INC,1)*PHI(INC+1) &amp;</a:t>
            </a:r>
          </a:p>
          <a:p>
            <a:r>
              <a:rPr lang="fr-FR" sz="1600" dirty="0"/>
              <a:t>+ AM(INC,2)*PHI(INC-1) &amp;</a:t>
            </a:r>
          </a:p>
          <a:p>
            <a:r>
              <a:rPr lang="fr-FR" sz="1600" dirty="0"/>
              <a:t>+ AM(INC,3)*PHI(INC+INPD) &amp;</a:t>
            </a:r>
          </a:p>
          <a:p>
            <a:r>
              <a:rPr lang="fr-FR" sz="1600" dirty="0"/>
              <a:t>+ AM(INC,4)*PHI(INC-INPD) &amp;</a:t>
            </a:r>
          </a:p>
          <a:p>
            <a:r>
              <a:rPr lang="fr-FR" sz="1600" dirty="0"/>
              <a:t>+ AM(INC,5)*PHI(INC+NIJ) &amp;</a:t>
            </a:r>
          </a:p>
          <a:p>
            <a:r>
              <a:rPr lang="fr-FR" sz="1600" dirty="0"/>
              <a:t>+ AM(INC,6)*PHI(INC-NIJ) &amp;</a:t>
            </a:r>
          </a:p>
          <a:p>
            <a:r>
              <a:rPr lang="fr-FR" sz="1600" dirty="0"/>
              <a:t>+ SU(INC)</a:t>
            </a:r>
          </a:p>
          <a:p>
            <a:r>
              <a:rPr lang="fr-FR" sz="1600" dirty="0"/>
              <a:t>DLTPHI = UREL*( HANB/AM(INC,7) - PHI(INC) )</a:t>
            </a:r>
          </a:p>
          <a:p>
            <a:r>
              <a:rPr lang="fr-FR" sz="1600" dirty="0"/>
              <a:t>PHI(INC) = PHI(INC) + DLTPHI</a:t>
            </a:r>
          </a:p>
          <a:p>
            <a:r>
              <a:rPr lang="fr-FR" sz="1600" dirty="0"/>
              <a:t>RESI = RESI + ABS(DLTPHI)</a:t>
            </a:r>
          </a:p>
          <a:p>
            <a:r>
              <a:rPr lang="fr-FR" sz="1600" dirty="0"/>
              <a:t>RSUM = RSUM + ABS(PHI(INC))</a:t>
            </a:r>
          </a:p>
          <a:p>
            <a:r>
              <a:rPr lang="fr-FR" sz="1600" dirty="0"/>
              <a:t>ENDDO)</a:t>
            </a: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3744168" y="2916238"/>
            <a:ext cx="3785641" cy="1655685"/>
            <a:chOff x="5795913" y="3136895"/>
            <a:chExt cx="3785666" cy="1158116"/>
          </a:xfrm>
        </p:grpSpPr>
        <p:sp>
          <p:nvSpPr>
            <p:cNvPr id="23677" name="Rectangle 9"/>
            <p:cNvSpPr>
              <a:spLocks noChangeArrowheads="1"/>
            </p:cNvSpPr>
            <p:nvPr/>
          </p:nvSpPr>
          <p:spPr bwMode="auto">
            <a:xfrm>
              <a:off x="5795913" y="3136895"/>
              <a:ext cx="3785666" cy="1158116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2508250"/>
              <a:endParaRPr lang="fr-FR" sz="2000"/>
            </a:p>
          </p:txBody>
        </p:sp>
        <p:sp>
          <p:nvSpPr>
            <p:cNvPr id="23678" name="ZoneTexte 19"/>
            <p:cNvSpPr txBox="1">
              <a:spLocks noChangeArrowheads="1"/>
            </p:cNvSpPr>
            <p:nvPr/>
          </p:nvSpPr>
          <p:spPr bwMode="auto">
            <a:xfrm>
              <a:off x="6280299" y="3208333"/>
              <a:ext cx="3260056" cy="10333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800" b="1" dirty="0"/>
                <a:t>Inefficient pattern :  </a:t>
              </a:r>
              <a:r>
                <a:rPr lang="fr-FR" sz="1800" b="1" dirty="0" err="1"/>
                <a:t>stride</a:t>
              </a:r>
              <a:r>
                <a:rPr lang="fr-FR" sz="1800" b="1" dirty="0"/>
                <a:t> 2 </a:t>
              </a:r>
              <a:r>
                <a:rPr lang="fr-FR" sz="1800" b="1" dirty="0" err="1"/>
                <a:t>access</a:t>
              </a:r>
              <a:r>
                <a:rPr lang="fr-FR" sz="1800" b="1" dirty="0"/>
                <a:t> </a:t>
              </a:r>
              <a:r>
                <a:rPr lang="fr-FR" sz="1800" b="1" dirty="0" err="1"/>
                <a:t>detected</a:t>
              </a:r>
              <a:r>
                <a:rPr lang="fr-FR" sz="1800" b="1" dirty="0"/>
                <a:t> </a:t>
              </a:r>
              <a:r>
                <a:rPr lang="fr-FR" sz="1800" b="1" dirty="0" smtClean="0"/>
                <a:t> on  </a:t>
              </a:r>
              <a:r>
                <a:rPr lang="fr-FR" sz="1800" b="1" dirty="0" err="1"/>
                <a:t>whole</a:t>
              </a:r>
              <a:r>
                <a:rPr lang="fr-FR" sz="1800" b="1" dirty="0"/>
                <a:t> </a:t>
              </a:r>
              <a:r>
                <a:rPr lang="fr-FR" sz="1800" b="1" dirty="0" smtClean="0"/>
                <a:t>structure (FILE:SRC LINE)</a:t>
              </a:r>
              <a:endParaRPr lang="fr-FR" sz="1800" b="1" dirty="0"/>
            </a:p>
            <a:p>
              <a:r>
                <a:rPr lang="fr-FR" sz="1800" b="1" dirty="0"/>
                <a:t>=&gt; You </a:t>
              </a:r>
              <a:r>
                <a:rPr lang="fr-FR" sz="1800" b="1" dirty="0" err="1"/>
                <a:t>may</a:t>
              </a:r>
              <a:r>
                <a:rPr lang="fr-FR" sz="1800" b="1" dirty="0"/>
                <a:t> </a:t>
              </a:r>
              <a:r>
                <a:rPr lang="fr-FR" sz="1800" b="1" dirty="0" err="1"/>
                <a:t>consider</a:t>
              </a:r>
              <a:r>
                <a:rPr lang="fr-FR" sz="1800" b="1" dirty="0"/>
                <a:t> </a:t>
              </a:r>
              <a:r>
                <a:rPr lang="fr-FR" sz="1800" b="1" dirty="0" err="1"/>
                <a:t>splitting</a:t>
              </a:r>
              <a:r>
                <a:rPr lang="fr-FR" sz="1800" b="1" dirty="0"/>
                <a:t> </a:t>
              </a:r>
              <a:r>
                <a:rPr lang="fr-FR" sz="1800" b="1" dirty="0" err="1" smtClean="0"/>
                <a:t>your</a:t>
              </a:r>
              <a:r>
                <a:rPr lang="fr-FR" sz="1800" b="1" dirty="0" smtClean="0"/>
                <a:t> data </a:t>
              </a:r>
              <a:r>
                <a:rPr lang="fr-FR" sz="1800" b="1" dirty="0"/>
                <a:t>structure</a:t>
              </a:r>
            </a:p>
          </p:txBody>
        </p:sp>
        <p:pic>
          <p:nvPicPr>
            <p:cNvPr id="23679" name="Image 21" descr="info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97568" y="3565523"/>
              <a:ext cx="382736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675" name="Text Box 39"/>
          <p:cNvSpPr txBox="1">
            <a:spLocks noChangeArrowheads="1"/>
          </p:cNvSpPr>
          <p:nvPr/>
        </p:nvSpPr>
        <p:spPr bwMode="auto">
          <a:xfrm>
            <a:off x="892175" y="2078038"/>
            <a:ext cx="8801100" cy="2921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ctr" defTabSz="584200" eaLnBrk="0" hangingPunct="0">
              <a:lnSpc>
                <a:spcPct val="95000"/>
              </a:lnSpc>
            </a:pPr>
            <a:r>
              <a:rPr lang="en-US" sz="1600" b="1">
                <a:cs typeface="Arial" pitchFamily="34" charset="0"/>
              </a:rPr>
              <a:t>Red and Black checkboard example</a:t>
            </a:r>
          </a:p>
        </p:txBody>
      </p:sp>
      <p:sp>
        <p:nvSpPr>
          <p:cNvPr id="23676" name="ZoneTexte 16"/>
          <p:cNvSpPr txBox="1">
            <a:spLocks noChangeArrowheads="1"/>
          </p:cNvSpPr>
          <p:nvPr/>
        </p:nvSpPr>
        <p:spPr bwMode="auto">
          <a:xfrm>
            <a:off x="4513263" y="5437188"/>
            <a:ext cx="303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>
                <a:solidFill>
                  <a:srgbClr val="FF0000"/>
                </a:solidFill>
              </a:rPr>
              <a:t>Reading 1 element out of 2 (wasting spatial locality)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50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24" name="ZoneTexte 23"/>
          <p:cNvSpPr txBox="1"/>
          <p:nvPr/>
        </p:nvSpPr>
        <p:spPr>
          <a:xfrm>
            <a:off x="287784" y="1312401"/>
            <a:ext cx="3925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Data </a:t>
            </a:r>
            <a:r>
              <a:rPr lang="fr-FR" sz="3200" b="1" dirty="0" err="1" smtClean="0"/>
              <a:t>Layout</a:t>
            </a:r>
            <a:r>
              <a:rPr lang="fr-FR" sz="3200" b="1" dirty="0" smtClean="0"/>
              <a:t> : </a:t>
            </a:r>
            <a:r>
              <a:rPr lang="en-US" sz="3200" b="1" dirty="0" smtClean="0">
                <a:cs typeface="Arial" pitchFamily="34" charset="0"/>
              </a:rPr>
              <a:t>Splitting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en-US" b="1" dirty="0" smtClean="0">
                <a:cs typeface="Arial" pitchFamily="34" charset="0"/>
              </a:rPr>
              <a:t>Memory behavior characterization</a:t>
            </a:r>
          </a:p>
          <a:p>
            <a:pPr>
              <a:buFont typeface="Wingdings" pitchFamily="2" charset="2"/>
              <a:buNone/>
            </a:pPr>
            <a:endParaRPr lang="fr-FR" u="sng" dirty="0" smtClean="0"/>
          </a:p>
        </p:txBody>
      </p:sp>
      <p:sp>
        <p:nvSpPr>
          <p:cNvPr id="24582" name="Titre 13"/>
          <p:cNvSpPr>
            <a:spLocks noGrp="1"/>
          </p:cNvSpPr>
          <p:nvPr>
            <p:ph type="title"/>
          </p:nvPr>
        </p:nvSpPr>
        <p:spPr>
          <a:xfrm>
            <a:off x="362395" y="-108595"/>
            <a:ext cx="9286429" cy="1260475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 : </a:t>
            </a:r>
            <a:r>
              <a:rPr lang="fr-FR" dirty="0" err="1" smtClean="0"/>
              <a:t>overview</a:t>
            </a:r>
            <a:endParaRPr lang="fr-FR" dirty="0" smtClean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792163" y="2484438"/>
            <a:ext cx="8647112" cy="43719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lvl="1" algn="just" defTabSz="584200" eaLnBrk="0" hangingPunct="0">
              <a:lnSpc>
                <a:spcPct val="95000"/>
              </a:lnSpc>
              <a:buFontTx/>
              <a:buBlip>
                <a:blip r:embed="rId2"/>
              </a:buBlip>
            </a:pPr>
            <a:r>
              <a:rPr lang="en-US" sz="1800" dirty="0" smtClean="0">
                <a:cs typeface="Arial" pitchFamily="34" charset="0"/>
              </a:rPr>
              <a:t> Shared resources between cores</a:t>
            </a:r>
          </a:p>
          <a:p>
            <a:pPr lvl="1" algn="just" defTabSz="584200" eaLnBrk="0" hangingPunct="0">
              <a:lnSpc>
                <a:spcPct val="95000"/>
              </a:lnSpc>
              <a:buFontTx/>
              <a:buBlip>
                <a:blip r:embed="rId2"/>
              </a:buBlip>
            </a:pPr>
            <a:endParaRPr lang="en-US" sz="1800" dirty="0" smtClean="0">
              <a:cs typeface="Arial" pitchFamily="34" charset="0"/>
            </a:endParaRPr>
          </a:p>
          <a:p>
            <a:pPr lvl="1" algn="just" defTabSz="584200" eaLnBrk="0" hangingPunct="0">
              <a:lnSpc>
                <a:spcPct val="95000"/>
              </a:lnSpc>
              <a:buFontTx/>
              <a:buBlip>
                <a:blip r:embed="rId2"/>
              </a:buBlip>
            </a:pPr>
            <a:r>
              <a:rPr lang="en-US" sz="1800" dirty="0" smtClean="0">
                <a:cs typeface="Arial" pitchFamily="34" charset="0"/>
              </a:rPr>
              <a:t> Take into account architectural and OS mechanisms</a:t>
            </a:r>
          </a:p>
          <a:p>
            <a:pPr lvl="1" algn="just" defTabSz="584200" eaLnBrk="0" hangingPunct="0">
              <a:lnSpc>
                <a:spcPct val="95000"/>
              </a:lnSpc>
              <a:buFontTx/>
              <a:buBlip>
                <a:blip r:embed="rId2"/>
              </a:buBlip>
            </a:pPr>
            <a:endParaRPr lang="en-US" sz="1800" dirty="0" smtClean="0">
              <a:cs typeface="Arial" pitchFamily="34" charset="0"/>
            </a:endParaRPr>
          </a:p>
          <a:p>
            <a:pPr lvl="1" algn="just" defTabSz="584200" eaLnBrk="0" hangingPunct="0">
              <a:lnSpc>
                <a:spcPct val="95000"/>
              </a:lnSpc>
              <a:buFontTx/>
              <a:buBlip>
                <a:blip r:embed="rId2"/>
              </a:buBlip>
            </a:pPr>
            <a:r>
              <a:rPr lang="en-US" sz="1800" dirty="0" smtClean="0">
                <a:cs typeface="Arial" pitchFamily="34" charset="0"/>
              </a:rPr>
              <a:t> Find out interactions between threads : Z-</a:t>
            </a:r>
            <a:r>
              <a:rPr lang="en-US" sz="1800" dirty="0" err="1" smtClean="0">
                <a:cs typeface="Arial" pitchFamily="34" charset="0"/>
              </a:rPr>
              <a:t>Polytopes</a:t>
            </a:r>
            <a:r>
              <a:rPr lang="en-US" sz="1800" dirty="0" smtClean="0">
                <a:cs typeface="Arial" pitchFamily="34" charset="0"/>
              </a:rPr>
              <a:t> intersection</a:t>
            </a:r>
          </a:p>
          <a:p>
            <a:pPr lvl="1" algn="just" defTabSz="584200" eaLnBrk="0" hangingPunct="0">
              <a:lnSpc>
                <a:spcPct val="95000"/>
              </a:lnSpc>
              <a:buFontTx/>
              <a:buBlip>
                <a:blip r:embed="rId2"/>
              </a:buBlip>
            </a:pPr>
            <a:endParaRPr lang="en-US" sz="1800" dirty="0" smtClean="0">
              <a:cs typeface="Arial" pitchFamily="34" charset="0"/>
            </a:endParaRPr>
          </a:p>
          <a:p>
            <a:pPr lvl="1" algn="just" defTabSz="584200" eaLnBrk="0" hangingPunct="0">
              <a:lnSpc>
                <a:spcPct val="95000"/>
              </a:lnSpc>
              <a:buFontTx/>
              <a:buBlip>
                <a:blip r:embed="rId2"/>
              </a:buBlip>
            </a:pPr>
            <a:r>
              <a:rPr lang="en-US" sz="1800" dirty="0" smtClean="0">
                <a:cs typeface="Arial" pitchFamily="34" charset="0"/>
              </a:rPr>
              <a:t> Our approach : use a simplified cache simulator</a:t>
            </a:r>
          </a:p>
          <a:p>
            <a:pPr lvl="2" algn="just" defTabSz="584200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en-US" sz="1800" dirty="0" smtClean="0">
                <a:cs typeface="Arial" pitchFamily="34" charset="0"/>
              </a:rPr>
              <a:t>  Intersection on a cache line basis</a:t>
            </a:r>
          </a:p>
          <a:p>
            <a:pPr lvl="2" algn="just" defTabSz="584200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en-US" sz="1800" dirty="0" smtClean="0">
                <a:cs typeface="Arial" pitchFamily="34" charset="0"/>
              </a:rPr>
              <a:t>  Information on instructions and threads</a:t>
            </a:r>
          </a:p>
          <a:p>
            <a:pPr lvl="2" algn="just" defTabSz="584200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en-US" sz="1800" dirty="0" smtClean="0">
                <a:cs typeface="Arial" pitchFamily="34" charset="0"/>
              </a:rPr>
              <a:t>  Finer categorization of interactions : load/load   </a:t>
            </a:r>
            <a:r>
              <a:rPr lang="en-US" sz="1800" dirty="0" err="1" smtClean="0">
                <a:cs typeface="Arial" pitchFamily="34" charset="0"/>
              </a:rPr>
              <a:t>load</a:t>
            </a:r>
            <a:r>
              <a:rPr lang="en-US" sz="1800" dirty="0" smtClean="0">
                <a:cs typeface="Arial" pitchFamily="34" charset="0"/>
              </a:rPr>
              <a:t>/store </a:t>
            </a:r>
            <a:r>
              <a:rPr lang="en-US" sz="1800" dirty="0" err="1" smtClean="0">
                <a:cs typeface="Arial" pitchFamily="34" charset="0"/>
              </a:rPr>
              <a:t>store</a:t>
            </a:r>
            <a:r>
              <a:rPr lang="en-US" sz="1800" dirty="0" smtClean="0">
                <a:cs typeface="Arial" pitchFamily="34" charset="0"/>
              </a:rPr>
              <a:t>/store</a:t>
            </a:r>
          </a:p>
          <a:p>
            <a:pPr lvl="2" algn="just" defTabSz="584200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en-US" sz="1800" dirty="0" smtClean="0">
                <a:cs typeface="Arial" pitchFamily="34" charset="0"/>
              </a:rPr>
              <a:t>  Affinity graph</a:t>
            </a:r>
          </a:p>
          <a:p>
            <a:pPr lvl="2" algn="just" defTabSz="584200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en-US" sz="1800" dirty="0" smtClean="0">
                <a:cs typeface="Arial" pitchFamily="34" charset="0"/>
              </a:rPr>
              <a:t>  Project affinity graph on a target architecture</a:t>
            </a:r>
          </a:p>
          <a:p>
            <a:pPr lvl="1" algn="just" defTabSz="584200" eaLnBrk="0" hangingPunct="0">
              <a:lnSpc>
                <a:spcPct val="95000"/>
              </a:lnSpc>
              <a:buFontTx/>
              <a:buBlip>
                <a:blip r:embed="rId2"/>
              </a:buBlip>
            </a:pPr>
            <a:endParaRPr lang="en-US" sz="1800" dirty="0" smtClean="0">
              <a:cs typeface="Arial" pitchFamily="34" charset="0"/>
            </a:endParaRPr>
          </a:p>
          <a:p>
            <a:pPr lvl="1" algn="just" defTabSz="584200" eaLnBrk="0" hangingPunct="0">
              <a:lnSpc>
                <a:spcPct val="95000"/>
              </a:lnSpc>
              <a:buBlip>
                <a:blip r:embed="rId2"/>
              </a:buBlip>
            </a:pPr>
            <a:r>
              <a:rPr lang="en-US" sz="1800" dirty="0" smtClean="0">
                <a:cs typeface="Arial" pitchFamily="34" charset="0"/>
              </a:rPr>
              <a:t> Provide users at source level with reports dealing with memory behavior  characterization based on metrics:</a:t>
            </a:r>
          </a:p>
          <a:p>
            <a:pPr lvl="2" algn="just" defTabSz="584200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en-US" sz="1800" dirty="0" smtClean="0">
                <a:cs typeface="Arial" pitchFamily="34" charset="0"/>
              </a:rPr>
              <a:t> Load balancing  </a:t>
            </a:r>
          </a:p>
          <a:p>
            <a:pPr lvl="2" algn="just" defTabSz="584200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en-US" sz="1800" dirty="0" smtClean="0">
                <a:cs typeface="Arial" pitchFamily="34" charset="0"/>
              </a:rPr>
              <a:t> Data sharing : reuse and false sharing  </a:t>
            </a:r>
          </a:p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Tx/>
              <a:buBlip>
                <a:blip r:embed="rId4"/>
              </a:buBlip>
              <a:defRPr/>
            </a:pPr>
            <a:endParaRPr lang="en-US" sz="2000" kern="0" dirty="0">
              <a:ea typeface="ＭＳ Ｐゴシック" pitchFamily="32" charset="-128"/>
            </a:endParaRPr>
          </a:p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Tx/>
              <a:buBlip>
                <a:blip r:embed="rId4"/>
              </a:buBlip>
              <a:defRPr/>
            </a:pPr>
            <a:endParaRPr lang="en-US" sz="2000" kern="0" dirty="0">
              <a:solidFill>
                <a:srgbClr val="FF3300"/>
              </a:solidFill>
              <a:ea typeface="ＭＳ Ｐゴシック" pitchFamily="32" charset="-128"/>
            </a:endParaRPr>
          </a:p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 typeface="Wingdings" pitchFamily="2" charset="2"/>
              <a:buBlip>
                <a:blip r:embed="rId4"/>
              </a:buBlip>
              <a:defRPr/>
            </a:pPr>
            <a:endParaRPr lang="en-US" sz="2000" kern="0" dirty="0">
              <a:latin typeface="+mn-lt"/>
              <a:ea typeface="+mn-ea"/>
            </a:endParaRPr>
          </a:p>
        </p:txBody>
      </p:sp>
      <p:sp>
        <p:nvSpPr>
          <p:cNvPr id="11" name="Accolade fermante 10"/>
          <p:cNvSpPr/>
          <p:nvPr/>
        </p:nvSpPr>
        <p:spPr bwMode="auto">
          <a:xfrm>
            <a:off x="5544368" y="6300117"/>
            <a:ext cx="360040" cy="57606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fr-FR" sz="1800"/>
          </a:p>
        </p:txBody>
      </p: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6048052" y="6372125"/>
            <a:ext cx="1008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err="1"/>
              <a:t>Affinity</a:t>
            </a:r>
            <a:endParaRPr lang="fr-FR" sz="2000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51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itre 13"/>
          <p:cNvSpPr>
            <a:spLocks noGrp="1"/>
          </p:cNvSpPr>
          <p:nvPr>
            <p:ph type="title"/>
          </p:nvPr>
        </p:nvSpPr>
        <p:spPr>
          <a:xfrm>
            <a:off x="215776" y="-72926"/>
            <a:ext cx="9358437" cy="1260475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 : </a:t>
            </a:r>
            <a:br>
              <a:rPr lang="fr-FR" dirty="0" smtClean="0"/>
            </a:b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balancing</a:t>
            </a:r>
            <a:endParaRPr lang="fr-FR" dirty="0" smtClean="0"/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896938" y="2351088"/>
            <a:ext cx="8501062" cy="201771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lIns="58204" tIns="29101" rIns="58204" bIns="29101">
            <a:spAutoFit/>
          </a:bodyPr>
          <a:lstStyle/>
          <a:p>
            <a:pPr algn="just" defTabSz="584215" eaLnBrk="0" hangingPunct="0">
              <a:lnSpc>
                <a:spcPct val="95000"/>
              </a:lnSpc>
              <a:defRPr/>
            </a:pPr>
            <a:r>
              <a:rPr lang="en-US" sz="2000" dirty="0">
                <a:ea typeface="ＭＳ Ｐゴシック" pitchFamily="32" charset="-128"/>
                <a:cs typeface="Arial" pitchFamily="34" charset="0"/>
              </a:rPr>
              <a:t>We evaluate load balancing based on the percentage of memory accesses (of the threads).</a:t>
            </a:r>
          </a:p>
          <a:p>
            <a:pPr algn="just" defTabSz="584215" eaLnBrk="0" hangingPunct="0">
              <a:lnSpc>
                <a:spcPct val="95000"/>
              </a:lnSpc>
              <a:defRPr/>
            </a:pPr>
            <a:endParaRPr lang="en-US" sz="1050" dirty="0">
              <a:ea typeface="ＭＳ Ｐゴシック" pitchFamily="32" charset="-128"/>
              <a:cs typeface="Arial" pitchFamily="34" charset="0"/>
            </a:endParaRPr>
          </a:p>
          <a:p>
            <a:pPr algn="just" defTabSz="584215" eaLnBrk="0" hangingPunct="0">
              <a:lnSpc>
                <a:spcPct val="95000"/>
              </a:lnSpc>
              <a:buFontTx/>
              <a:buBlip>
                <a:blip r:embed="rId3"/>
              </a:buBlip>
              <a:defRPr/>
            </a:pPr>
            <a:r>
              <a:rPr lang="en-US" sz="2000" dirty="0">
                <a:ea typeface="ＭＳ Ｐゴシック" pitchFamily="32" charset="-128"/>
                <a:cs typeface="Arial" pitchFamily="34" charset="0"/>
              </a:rPr>
              <a:t>  </a:t>
            </a:r>
            <a:r>
              <a:rPr lang="en-US" sz="2000" dirty="0" err="1">
                <a:ea typeface="ＭＳ Ｐゴシック" pitchFamily="32" charset="-128"/>
                <a:cs typeface="Arial" pitchFamily="34" charset="0"/>
              </a:rPr>
              <a:t>OpenMP</a:t>
            </a:r>
            <a:r>
              <a:rPr lang="en-US" sz="2000" dirty="0">
                <a:ea typeface="ＭＳ Ｐゴシック" pitchFamily="32" charset="-128"/>
                <a:cs typeface="Arial" pitchFamily="34" charset="0"/>
              </a:rPr>
              <a:t> strategies : In most cases the static scheduling is the best performing strategy. It is also important to set the thread affinity.</a:t>
            </a:r>
          </a:p>
          <a:p>
            <a:pPr algn="just" defTabSz="584215" eaLnBrk="0" hangingPunct="0">
              <a:lnSpc>
                <a:spcPct val="95000"/>
              </a:lnSpc>
              <a:defRPr/>
            </a:pPr>
            <a:endParaRPr lang="en-US" sz="2000" dirty="0">
              <a:ea typeface="ＭＳ Ｐゴシック" pitchFamily="32" charset="-128"/>
              <a:cs typeface="Arial" pitchFamily="34" charset="0"/>
            </a:endParaRPr>
          </a:p>
          <a:p>
            <a:pPr algn="just" defTabSz="584215" eaLnBrk="0" hangingPunct="0">
              <a:lnSpc>
                <a:spcPct val="95000"/>
              </a:lnSpc>
              <a:defRPr/>
            </a:pPr>
            <a:endParaRPr lang="en-US" sz="2000" dirty="0">
              <a:ea typeface="ＭＳ Ｐゴシック" pitchFamily="32" charset="-128"/>
              <a:cs typeface="Arial" pitchFamily="34" charset="0"/>
            </a:endParaRPr>
          </a:p>
        </p:txBody>
      </p:sp>
      <p:pic>
        <p:nvPicPr>
          <p:cNvPr id="25608" name="Picture 3" descr="C:\Users\Plutonium\Desktop\res.fs_2D_triangle2_96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56" y="3779837"/>
            <a:ext cx="5256584" cy="32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39"/>
          <p:cNvSpPr txBox="1">
            <a:spLocks noChangeArrowheads="1"/>
          </p:cNvSpPr>
          <p:nvPr/>
        </p:nvSpPr>
        <p:spPr bwMode="auto">
          <a:xfrm>
            <a:off x="6540500" y="3779838"/>
            <a:ext cx="2928938" cy="21050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Triangle traversal execution time. </a:t>
            </a:r>
          </a:p>
          <a:p>
            <a:pPr algn="just" defTabSz="584200" eaLnBrk="0" hangingPunct="0">
              <a:lnSpc>
                <a:spcPct val="95000"/>
              </a:lnSpc>
            </a:pPr>
            <a:endParaRPr lang="en-US" sz="2000">
              <a:cs typeface="Arial" pitchFamily="34" charset="0"/>
            </a:endParaRPr>
          </a:p>
          <a:p>
            <a:pPr algn="just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From left to right : </a:t>
            </a:r>
          </a:p>
          <a:p>
            <a:pPr algn="just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Compact, Scatter</a:t>
            </a:r>
          </a:p>
          <a:p>
            <a:pPr algn="just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  Static, Dynamic,guided </a:t>
            </a:r>
          </a:p>
          <a:p>
            <a:pPr algn="just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    1,2,3,4,6,8,10,12,16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balancing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52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39"/>
          <p:cNvSpPr txBox="1">
            <a:spLocks noChangeArrowheads="1"/>
          </p:cNvSpPr>
          <p:nvPr/>
        </p:nvSpPr>
        <p:spPr bwMode="auto">
          <a:xfrm>
            <a:off x="896938" y="2351088"/>
            <a:ext cx="8501062" cy="64293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endParaRPr lang="en-US" sz="2000">
              <a:cs typeface="Arial" pitchFamily="34" charset="0"/>
            </a:endParaRPr>
          </a:p>
          <a:p>
            <a:pPr algn="just" defTabSz="584200" eaLnBrk="0" hangingPunct="0">
              <a:lnSpc>
                <a:spcPct val="95000"/>
              </a:lnSpc>
            </a:pPr>
            <a:endParaRPr lang="en-US" sz="2000">
              <a:cs typeface="Arial" pitchFamily="34" charset="0"/>
            </a:endParaRPr>
          </a:p>
        </p:txBody>
      </p:sp>
      <p:sp>
        <p:nvSpPr>
          <p:cNvPr id="26632" name="Text Box 39"/>
          <p:cNvSpPr txBox="1">
            <a:spLocks noChangeArrowheads="1"/>
          </p:cNvSpPr>
          <p:nvPr/>
        </p:nvSpPr>
        <p:spPr bwMode="auto">
          <a:xfrm>
            <a:off x="582613" y="2428875"/>
            <a:ext cx="9029700" cy="3508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Using all available threads is not always the best choice.</a:t>
            </a:r>
            <a:endParaRPr lang="en-US" sz="1600">
              <a:cs typeface="Arial" pitchFamily="34" charset="0"/>
            </a:endParaRPr>
          </a:p>
        </p:txBody>
      </p:sp>
      <p:pic>
        <p:nvPicPr>
          <p:cNvPr id="26633" name="Image 14" descr="ft.A.96_asmloop.35_loadbalanc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3351213"/>
            <a:ext cx="42862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Image 16" descr="cg.A.96_asmloop.35_loadbalan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3351213"/>
            <a:ext cx="43545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ZoneTexte 17"/>
          <p:cNvSpPr txBox="1">
            <a:spLocks noChangeArrowheads="1"/>
          </p:cNvSpPr>
          <p:nvPr/>
        </p:nvSpPr>
        <p:spPr bwMode="auto">
          <a:xfrm>
            <a:off x="1182688" y="2922588"/>
            <a:ext cx="71913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CG (left) and FT (right) NAS  Parallel benchmark running  on 96 Threads</a:t>
            </a:r>
          </a:p>
        </p:txBody>
      </p:sp>
      <p:sp>
        <p:nvSpPr>
          <p:cNvPr id="26636" name="Text Box 39"/>
          <p:cNvSpPr txBox="1">
            <a:spLocks noChangeArrowheads="1"/>
          </p:cNvSpPr>
          <p:nvPr/>
        </p:nvSpPr>
        <p:spPr bwMode="auto">
          <a:xfrm>
            <a:off x="682625" y="6351588"/>
            <a:ext cx="8672513" cy="64293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Best execution time is obtained when using 36 to 48 threads with a compact affinity. </a:t>
            </a:r>
          </a:p>
        </p:txBody>
      </p:sp>
      <p:sp>
        <p:nvSpPr>
          <p:cNvPr id="26637" name="Text Box 39"/>
          <p:cNvSpPr txBox="1">
            <a:spLocks noChangeArrowheads="1"/>
          </p:cNvSpPr>
          <p:nvPr/>
        </p:nvSpPr>
        <p:spPr bwMode="auto">
          <a:xfrm rot="-5400000">
            <a:off x="-531812" y="4568825"/>
            <a:ext cx="2500312" cy="3508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ctr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% memory accesses</a:t>
            </a:r>
          </a:p>
        </p:txBody>
      </p:sp>
      <p:sp>
        <p:nvSpPr>
          <p:cNvPr id="26638" name="Text Box 39"/>
          <p:cNvSpPr txBox="1">
            <a:spLocks noChangeArrowheads="1"/>
          </p:cNvSpPr>
          <p:nvPr/>
        </p:nvSpPr>
        <p:spPr bwMode="auto">
          <a:xfrm>
            <a:off x="3968750" y="5851525"/>
            <a:ext cx="2571750" cy="3508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ctr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Thread Number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/>
              <a:t>Execution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53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21" name="Titre 13"/>
          <p:cNvSpPr>
            <a:spLocks noGrp="1"/>
          </p:cNvSpPr>
          <p:nvPr>
            <p:ph type="title"/>
          </p:nvPr>
        </p:nvSpPr>
        <p:spPr>
          <a:xfrm>
            <a:off x="215776" y="-72926"/>
            <a:ext cx="9358437" cy="1260475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 : </a:t>
            </a:r>
            <a:br>
              <a:rPr lang="fr-FR" dirty="0" smtClean="0"/>
            </a:b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balancing</a:t>
            </a:r>
            <a:endParaRPr lang="fr-F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 Box 39"/>
          <p:cNvSpPr txBox="1">
            <a:spLocks noChangeArrowheads="1"/>
          </p:cNvSpPr>
          <p:nvPr/>
        </p:nvSpPr>
        <p:spPr bwMode="auto">
          <a:xfrm>
            <a:off x="896938" y="2351088"/>
            <a:ext cx="8501062" cy="64293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endParaRPr lang="en-US" sz="2000">
              <a:cs typeface="Arial" pitchFamily="34" charset="0"/>
            </a:endParaRPr>
          </a:p>
          <a:p>
            <a:pPr algn="just" defTabSz="584200" eaLnBrk="0" hangingPunct="0">
              <a:lnSpc>
                <a:spcPct val="95000"/>
              </a:lnSpc>
            </a:pPr>
            <a:endParaRPr lang="en-US" sz="2000">
              <a:cs typeface="Arial" pitchFamily="34" charset="0"/>
            </a:endParaRPr>
          </a:p>
        </p:txBody>
      </p:sp>
      <p:pic>
        <p:nvPicPr>
          <p:cNvPr id="27656" name="Picture 2" descr="C:\Users\Plutonium\Desktop\apsi.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851150"/>
            <a:ext cx="42291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" descr="C:\Users\Plutonium\Desktop\apsi.96.L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851150"/>
            <a:ext cx="4275137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ZoneTexte 20"/>
          <p:cNvSpPr txBox="1">
            <a:spLocks noChangeArrowheads="1"/>
          </p:cNvSpPr>
          <p:nvPr/>
        </p:nvSpPr>
        <p:spPr bwMode="auto">
          <a:xfrm>
            <a:off x="896938" y="2422525"/>
            <a:ext cx="81407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324.APSI SpecOMP benchmark running on 96 Threads (left) and 56 Threads (right)</a:t>
            </a:r>
          </a:p>
        </p:txBody>
      </p:sp>
      <p:sp>
        <p:nvSpPr>
          <p:cNvPr id="27659" name="Text Box 39"/>
          <p:cNvSpPr txBox="1">
            <a:spLocks noChangeArrowheads="1"/>
          </p:cNvSpPr>
          <p:nvPr/>
        </p:nvSpPr>
        <p:spPr bwMode="auto">
          <a:xfrm>
            <a:off x="611188" y="5780088"/>
            <a:ext cx="8929687" cy="12287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Execution on 96 threads (left) clearly shows a load balancing issue. 16 threads do 50% more job than the others.</a:t>
            </a:r>
          </a:p>
          <a:p>
            <a:pPr algn="just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Best execution time obtained when using 56 threads We can observe on the right figure that the load is evenly spread among all the threads.</a:t>
            </a:r>
          </a:p>
        </p:txBody>
      </p:sp>
      <p:sp>
        <p:nvSpPr>
          <p:cNvPr id="27660" name="Text Box 39"/>
          <p:cNvSpPr txBox="1">
            <a:spLocks noChangeArrowheads="1"/>
          </p:cNvSpPr>
          <p:nvPr/>
        </p:nvSpPr>
        <p:spPr bwMode="auto">
          <a:xfrm rot="-5400000">
            <a:off x="-606425" y="4068763"/>
            <a:ext cx="2500313" cy="35083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ctr" defTabSz="584200" eaLnBrk="0" hangingPunct="0">
              <a:lnSpc>
                <a:spcPct val="95000"/>
              </a:lnSpc>
            </a:pPr>
            <a:r>
              <a:rPr lang="en-US" sz="2000">
                <a:cs typeface="Arial" pitchFamily="34" charset="0"/>
              </a:rPr>
              <a:t>% memory accesses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/>
              <a:t>Execution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54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18" name="Titre 13"/>
          <p:cNvSpPr>
            <a:spLocks noGrp="1"/>
          </p:cNvSpPr>
          <p:nvPr>
            <p:ph type="title"/>
          </p:nvPr>
        </p:nvSpPr>
        <p:spPr>
          <a:xfrm>
            <a:off x="215776" y="-72926"/>
            <a:ext cx="9358437" cy="1260475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 : </a:t>
            </a:r>
            <a:br>
              <a:rPr lang="fr-FR" dirty="0" smtClean="0"/>
            </a:b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balancing</a:t>
            </a:r>
            <a:endParaRPr lang="fr-F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itre 13"/>
          <p:cNvSpPr>
            <a:spLocks noGrp="1"/>
          </p:cNvSpPr>
          <p:nvPr>
            <p:ph type="title"/>
          </p:nvPr>
        </p:nvSpPr>
        <p:spPr>
          <a:xfrm>
            <a:off x="863848" y="0"/>
            <a:ext cx="8320088" cy="1260475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 : Model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792163" y="2484438"/>
            <a:ext cx="8647112" cy="43719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en-US" sz="2800" kern="0" dirty="0">
                <a:ea typeface="ＭＳ Ｐゴシック" pitchFamily="32" charset="-128"/>
              </a:rPr>
              <a:t>Affinity </a:t>
            </a:r>
            <a:r>
              <a:rPr lang="en-US" sz="2800" kern="0" dirty="0" smtClean="0">
                <a:ea typeface="ＭＳ Ｐゴシック" pitchFamily="32" charset="-128"/>
              </a:rPr>
              <a:t>graph </a:t>
            </a:r>
          </a:p>
          <a:p>
            <a:pPr marL="863600" lvl="1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Blip>
                <a:blip r:embed="rId3"/>
              </a:buBlip>
              <a:defRPr/>
            </a:pPr>
            <a:r>
              <a:rPr lang="en-US" sz="2400" kern="0" dirty="0" smtClean="0">
                <a:ea typeface="ＭＳ Ｐゴシック" pitchFamily="32" charset="-128"/>
              </a:rPr>
              <a:t>vertex : thread  </a:t>
            </a:r>
          </a:p>
          <a:p>
            <a:pPr marL="863600" lvl="1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Blip>
                <a:blip r:embed="rId3"/>
              </a:buBlip>
              <a:defRPr/>
            </a:pPr>
            <a:r>
              <a:rPr lang="en-US" sz="2400" kern="0" dirty="0" smtClean="0">
                <a:ea typeface="ＭＳ Ｐゴシック" pitchFamily="32" charset="-128"/>
              </a:rPr>
              <a:t>edge :  cost function</a:t>
            </a:r>
          </a:p>
          <a:p>
            <a:pPr marL="1079500" lvl="2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Blip>
                <a:blip r:embed="rId4"/>
              </a:buBlip>
              <a:defRPr/>
            </a:pPr>
            <a:r>
              <a:rPr lang="en-US" sz="2400" kern="0" dirty="0" smtClean="0">
                <a:ea typeface="ＭＳ Ｐゴシック" pitchFamily="32" charset="-128"/>
              </a:rPr>
              <a:t>working set</a:t>
            </a:r>
          </a:p>
          <a:p>
            <a:pPr marL="1079500" lvl="2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Blip>
                <a:blip r:embed="rId4"/>
              </a:buBlip>
              <a:defRPr/>
            </a:pPr>
            <a:r>
              <a:rPr lang="en-US" sz="2400" kern="0" dirty="0" smtClean="0">
                <a:ea typeface="ＭＳ Ｐゴシック" pitchFamily="32" charset="-128"/>
              </a:rPr>
              <a:t>Bandwidth</a:t>
            </a:r>
            <a:endParaRPr lang="en-US" sz="2400" kern="0" dirty="0">
              <a:ea typeface="ＭＳ Ｐゴシック" pitchFamily="32" charset="-128"/>
            </a:endParaRPr>
          </a:p>
          <a:p>
            <a:pPr marL="1079500" lvl="2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Blip>
                <a:blip r:embed="rId4"/>
              </a:buBlip>
              <a:defRPr/>
            </a:pPr>
            <a:r>
              <a:rPr lang="en-US" sz="2400" kern="0" dirty="0">
                <a:ea typeface="ＭＳ Ｐゴシック" pitchFamily="32" charset="-128"/>
              </a:rPr>
              <a:t>c</a:t>
            </a:r>
            <a:r>
              <a:rPr lang="en-US" sz="2400" kern="0" dirty="0" smtClean="0">
                <a:ea typeface="ＭＳ Ｐゴシック" pitchFamily="32" charset="-128"/>
              </a:rPr>
              <a:t>ache </a:t>
            </a:r>
            <a:r>
              <a:rPr lang="en-US" sz="2400" kern="0" dirty="0">
                <a:ea typeface="ＭＳ Ｐゴシック" pitchFamily="32" charset="-128"/>
              </a:rPr>
              <a:t>coherence penalties</a:t>
            </a:r>
          </a:p>
          <a:p>
            <a:pPr marL="1079500" lvl="2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Blip>
                <a:blip r:embed="rId4"/>
              </a:buBlip>
              <a:defRPr/>
            </a:pPr>
            <a:r>
              <a:rPr lang="en-US" sz="2400" kern="0" dirty="0">
                <a:ea typeface="ＭＳ Ｐゴシック" pitchFamily="32" charset="-128"/>
              </a:rPr>
              <a:t>a</a:t>
            </a:r>
            <a:r>
              <a:rPr lang="en-US" sz="2400" kern="0" dirty="0" smtClean="0">
                <a:ea typeface="ＭＳ Ｐゴシック" pitchFamily="32" charset="-128"/>
              </a:rPr>
              <a:t>rchitecture limitations</a:t>
            </a:r>
          </a:p>
          <a:p>
            <a:pPr marL="1079500" lvl="2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Blip>
                <a:blip r:embed="rId4"/>
              </a:buBlip>
              <a:defRPr/>
            </a:pPr>
            <a:r>
              <a:rPr lang="en-US" sz="2400" dirty="0" smtClean="0">
                <a:cs typeface="Arial" pitchFamily="34" charset="0"/>
              </a:rPr>
              <a:t>thresholds found thanks to </a:t>
            </a:r>
            <a:r>
              <a:rPr lang="en-US" sz="2400" dirty="0" err="1" smtClean="0">
                <a:cs typeface="Arial" pitchFamily="34" charset="0"/>
              </a:rPr>
              <a:t>microbenchmarking</a:t>
            </a:r>
            <a:endParaRPr lang="en-US" sz="2400" kern="0" dirty="0" smtClean="0">
              <a:ea typeface="ＭＳ Ｐゴシック" pitchFamily="32" charset="-128"/>
            </a:endParaRPr>
          </a:p>
          <a:p>
            <a:pPr marL="431800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Blip>
                <a:blip r:embed="rId2"/>
              </a:buBlip>
              <a:defRPr/>
            </a:pPr>
            <a:r>
              <a:rPr lang="en-US" sz="2800" kern="0" dirty="0" smtClean="0">
                <a:latin typeface="+mn-lt"/>
                <a:ea typeface="ＭＳ Ｐゴシック" pitchFamily="32" charset="-128"/>
              </a:rPr>
              <a:t>Project on a (real) target architecture</a:t>
            </a:r>
            <a:endParaRPr lang="en-US" sz="2000" kern="0" dirty="0">
              <a:latin typeface="+mn-lt"/>
              <a:ea typeface="+mn-ea"/>
            </a:endParaRPr>
          </a:p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endParaRPr lang="en-US" sz="2000" kern="0" dirty="0">
              <a:latin typeface="+mn-lt"/>
              <a:ea typeface="+mn-ea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98629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55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itre 13"/>
          <p:cNvSpPr>
            <a:spLocks noGrp="1"/>
          </p:cNvSpPr>
          <p:nvPr>
            <p:ph type="title"/>
          </p:nvPr>
        </p:nvSpPr>
        <p:spPr>
          <a:xfrm>
            <a:off x="0" y="-36587"/>
            <a:ext cx="9574213" cy="1260475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 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Data sharing</a:t>
            </a:r>
          </a:p>
        </p:txBody>
      </p:sp>
      <p:pic>
        <p:nvPicPr>
          <p:cNvPr id="28679" name="Picture 2" descr="C:\Users\ascr\Desktop\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123653"/>
            <a:ext cx="504031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39"/>
          <p:cNvSpPr txBox="1">
            <a:spLocks noChangeArrowheads="1"/>
          </p:cNvSpPr>
          <p:nvPr/>
        </p:nvSpPr>
        <p:spPr bwMode="auto">
          <a:xfrm>
            <a:off x="5904731" y="3065673"/>
            <a:ext cx="4176713" cy="345046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defTabSz="584200" eaLnBrk="0" hangingPunct="0">
              <a:lnSpc>
                <a:spcPct val="95000"/>
              </a:lnSpc>
            </a:pPr>
            <a:r>
              <a:rPr lang="en-US" sz="2000" dirty="0">
                <a:cs typeface="Arial" pitchFamily="34" charset="0"/>
              </a:rPr>
              <a:t>LU decomposition application (</a:t>
            </a:r>
            <a:r>
              <a:rPr lang="en-US" sz="2000" dirty="0" err="1">
                <a:cs typeface="Arial" pitchFamily="34" charset="0"/>
              </a:rPr>
              <a:t>OpenMP</a:t>
            </a:r>
            <a:r>
              <a:rPr lang="en-US" sz="2000" dirty="0">
                <a:cs typeface="Arial" pitchFamily="34" charset="0"/>
              </a:rPr>
              <a:t>) on a 96 cores machine </a:t>
            </a:r>
          </a:p>
          <a:p>
            <a:pPr defTabSz="584200" eaLnBrk="0" hangingPunct="0">
              <a:lnSpc>
                <a:spcPct val="95000"/>
              </a:lnSpc>
            </a:pPr>
            <a:r>
              <a:rPr lang="en-US" sz="2000" dirty="0">
                <a:cs typeface="Arial" pitchFamily="34" charset="0"/>
              </a:rPr>
              <a:t>(4 nodes – 16 sockets</a:t>
            </a:r>
            <a:r>
              <a:rPr lang="en-US" sz="2000" dirty="0" smtClean="0">
                <a:cs typeface="Arial" pitchFamily="34" charset="0"/>
              </a:rPr>
              <a:t>)</a:t>
            </a:r>
          </a:p>
          <a:p>
            <a:pPr defTabSz="584200" eaLnBrk="0" hangingPunct="0">
              <a:lnSpc>
                <a:spcPct val="95000"/>
              </a:lnSpc>
            </a:pPr>
            <a:endParaRPr lang="en-US" sz="2000" dirty="0">
              <a:cs typeface="Arial" pitchFamily="34" charset="0"/>
            </a:endParaRPr>
          </a:p>
          <a:p>
            <a:pPr defTabSz="584200" eaLnBrk="0" hangingPunct="0">
              <a:lnSpc>
                <a:spcPct val="95000"/>
              </a:lnSpc>
            </a:pPr>
            <a:endParaRPr lang="en-US" sz="800" dirty="0">
              <a:cs typeface="Arial" pitchFamily="34" charset="0"/>
            </a:endParaRPr>
          </a:p>
          <a:p>
            <a:pPr defTabSz="584200" eaLnBrk="0" hangingPunct="0">
              <a:lnSpc>
                <a:spcPct val="95000"/>
              </a:lnSpc>
            </a:pPr>
            <a:r>
              <a:rPr lang="en-US" sz="2000" dirty="0">
                <a:cs typeface="Arial" pitchFamily="34" charset="0"/>
              </a:rPr>
              <a:t>Evaluates data sharing between  Nodes/Sockets : </a:t>
            </a:r>
            <a:endParaRPr lang="en-US" sz="2000" dirty="0" smtClean="0">
              <a:cs typeface="Arial" pitchFamily="34" charset="0"/>
            </a:endParaRPr>
          </a:p>
          <a:p>
            <a:pPr defTabSz="584200" eaLnBrk="0" hangingPunct="0">
              <a:lnSpc>
                <a:spcPct val="95000"/>
              </a:lnSpc>
            </a:pPr>
            <a:r>
              <a:rPr lang="en-US" sz="800" dirty="0" smtClean="0">
                <a:cs typeface="Arial" pitchFamily="34" charset="0"/>
              </a:rPr>
              <a:t> </a:t>
            </a:r>
            <a:endParaRPr lang="en-US" sz="800" dirty="0">
              <a:cs typeface="Arial" pitchFamily="34" charset="0"/>
            </a:endParaRPr>
          </a:p>
          <a:p>
            <a:pPr lvl="1" defTabSz="584200" eaLnBrk="0" hangingPunct="0">
              <a:lnSpc>
                <a:spcPct val="95000"/>
              </a:lnSpc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 Working set (shared/not shared) </a:t>
            </a:r>
            <a:br>
              <a:rPr lang="en-US" sz="2000" dirty="0">
                <a:cs typeface="Arial" pitchFamily="34" charset="0"/>
              </a:rPr>
            </a:br>
            <a:endParaRPr lang="en-US" sz="800" dirty="0">
              <a:cs typeface="Arial" pitchFamily="34" charset="0"/>
            </a:endParaRPr>
          </a:p>
          <a:p>
            <a:pPr lvl="1" defTabSz="584200" eaLnBrk="0" hangingPunct="0">
              <a:lnSpc>
                <a:spcPct val="95000"/>
              </a:lnSpc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 Coherence based on shared cache lines (worst case</a:t>
            </a:r>
            <a:r>
              <a:rPr lang="en-US" sz="2000" dirty="0" smtClean="0">
                <a:cs typeface="Arial" pitchFamily="34" charset="0"/>
              </a:rPr>
              <a:t>)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800" dirty="0" smtClean="0">
                <a:cs typeface="Arial" pitchFamily="34" charset="0"/>
              </a:rPr>
              <a:t> </a:t>
            </a:r>
            <a:endParaRPr lang="en-US" sz="800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32400" y="2123653"/>
            <a:ext cx="288032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11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32400" y="2555701"/>
            <a:ext cx="288032" cy="28803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48624" y="2123653"/>
            <a:ext cx="288032" cy="288032"/>
          </a:xfrm>
          <a:prstGeom prst="rect">
            <a:avLst/>
          </a:prstGeom>
          <a:solidFill>
            <a:srgbClr val="E7B1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11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0432" y="205164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/>
              <a:t>Load</a:t>
            </a:r>
            <a:r>
              <a:rPr lang="fr-FR" sz="1800" dirty="0" smtClean="0"/>
              <a:t>/</a:t>
            </a:r>
            <a:r>
              <a:rPr lang="fr-FR" sz="1800" dirty="0" err="1" smtClean="0"/>
              <a:t>Load</a:t>
            </a:r>
            <a:endParaRPr lang="fr-FR" sz="1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191628" y="205164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/>
              <a:t>Load</a:t>
            </a:r>
            <a:r>
              <a:rPr lang="fr-FR" sz="1800" dirty="0" smtClean="0"/>
              <a:t>/Store</a:t>
            </a:r>
            <a:endParaRPr lang="fr-FR" sz="1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120432" y="248369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Store/Store</a:t>
            </a:r>
            <a:endParaRPr lang="fr-FR" sz="1800" dirty="0"/>
          </a:p>
        </p:txBody>
      </p:sp>
      <p:sp>
        <p:nvSpPr>
          <p:cNvPr id="16" name="Ellipse 15"/>
          <p:cNvSpPr/>
          <p:nvPr/>
        </p:nvSpPr>
        <p:spPr bwMode="auto">
          <a:xfrm>
            <a:off x="7848624" y="2483693"/>
            <a:ext cx="288032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11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178035" y="2483693"/>
            <a:ext cx="13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/>
              <a:t>Working</a:t>
            </a:r>
            <a:r>
              <a:rPr lang="fr-FR" sz="1800" dirty="0" smtClean="0"/>
              <a:t> set</a:t>
            </a:r>
            <a:endParaRPr lang="fr-FR" sz="1800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idx="1"/>
          </p:nvPr>
        </p:nvSpPr>
        <p:spPr>
          <a:xfrm>
            <a:off x="503999" y="1331565"/>
            <a:ext cx="9071640" cy="50405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cs typeface="Arial" pitchFamily="34" charset="0"/>
              </a:rPr>
              <a:t>Projection on a target architecture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56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26" name="Rectangle 25"/>
          <p:cNvSpPr/>
          <p:nvPr/>
        </p:nvSpPr>
        <p:spPr bwMode="auto">
          <a:xfrm>
            <a:off x="5832400" y="2123653"/>
            <a:ext cx="288032" cy="288032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11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itre 13"/>
          <p:cNvSpPr>
            <a:spLocks noGrp="1"/>
          </p:cNvSpPr>
          <p:nvPr>
            <p:ph type="title"/>
          </p:nvPr>
        </p:nvSpPr>
        <p:spPr>
          <a:xfrm>
            <a:off x="1079872" y="-72926"/>
            <a:ext cx="8320088" cy="1260475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 : transformations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792163" y="2484438"/>
            <a:ext cx="8647112" cy="43719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kern="0" dirty="0" smtClean="0">
                <a:latin typeface="+mn-lt"/>
                <a:ea typeface="+mn-ea"/>
              </a:rPr>
              <a:t>Swapping </a:t>
            </a:r>
            <a:r>
              <a:rPr lang="en-US" sz="2000" kern="0" dirty="0">
                <a:latin typeface="+mn-lt"/>
                <a:ea typeface="+mn-ea"/>
              </a:rPr>
              <a:t>threads is easy </a:t>
            </a:r>
            <a:endParaRPr lang="en-US" sz="2000" kern="0" dirty="0" smtClean="0">
              <a:latin typeface="+mn-lt"/>
              <a:ea typeface="+mn-ea"/>
            </a:endParaRPr>
          </a:p>
          <a:p>
            <a:pPr marL="863600" lvl="1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Blip>
                <a:blip r:embed="rId3"/>
              </a:buBlip>
              <a:defRPr/>
            </a:pPr>
            <a:r>
              <a:rPr lang="en-US" sz="1800" kern="0" dirty="0" smtClean="0">
                <a:latin typeface="+mn-lt"/>
                <a:ea typeface="+mn-ea"/>
              </a:rPr>
              <a:t>no </a:t>
            </a:r>
            <a:r>
              <a:rPr lang="en-US" sz="1800" kern="0" dirty="0">
                <a:latin typeface="+mn-lt"/>
                <a:ea typeface="+mn-ea"/>
              </a:rPr>
              <a:t>need to start again </a:t>
            </a:r>
            <a:r>
              <a:rPr lang="en-US" sz="1800" kern="0" dirty="0" smtClean="0">
                <a:latin typeface="+mn-lt"/>
                <a:ea typeface="+mn-ea"/>
              </a:rPr>
              <a:t>a simulation</a:t>
            </a:r>
          </a:p>
          <a:p>
            <a:pPr marL="863600" lvl="1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Blip>
                <a:blip r:embed="rId3"/>
              </a:buBlip>
              <a:defRPr/>
            </a:pPr>
            <a:r>
              <a:rPr lang="en-US" sz="1800" kern="0" dirty="0" smtClean="0">
                <a:latin typeface="+mn-lt"/>
                <a:ea typeface="+mn-ea"/>
              </a:rPr>
              <a:t>Apply a filter</a:t>
            </a:r>
          </a:p>
          <a:p>
            <a:pPr marL="863600" lvl="1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defRPr/>
            </a:pPr>
            <a:r>
              <a:rPr lang="en-US" sz="100" kern="0" dirty="0" smtClean="0">
                <a:latin typeface="+mn-lt"/>
                <a:ea typeface="+mn-ea"/>
              </a:rPr>
              <a:t> </a:t>
            </a:r>
            <a:endParaRPr lang="en-US" sz="100" kern="0" dirty="0">
              <a:latin typeface="+mn-lt"/>
              <a:ea typeface="+mn-ea"/>
            </a:endParaRPr>
          </a:p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en-US" sz="2000" kern="0" dirty="0">
                <a:ea typeface="ＭＳ Ｐゴシック" pitchFamily="32" charset="-128"/>
              </a:rPr>
              <a:t>Rearranging threads </a:t>
            </a:r>
          </a:p>
          <a:p>
            <a:pPr marL="863600" lvl="1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en-US" sz="1800" kern="0" dirty="0">
                <a:ea typeface="ＭＳ Ｐゴシック" pitchFamily="32" charset="-128"/>
              </a:rPr>
              <a:t>Automatically : find and swap candidates</a:t>
            </a:r>
          </a:p>
          <a:p>
            <a:pPr marL="863600" lvl="1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en-US" sz="1800" kern="0" dirty="0">
                <a:ea typeface="ＭＳ Ｐゴシック" pitchFamily="32" charset="-128"/>
              </a:rPr>
              <a:t>Let user </a:t>
            </a:r>
            <a:r>
              <a:rPr lang="en-US" sz="1800" kern="0" dirty="0" smtClean="0">
                <a:ea typeface="ＭＳ Ｐゴシック" pitchFamily="32" charset="-128"/>
              </a:rPr>
              <a:t>choose</a:t>
            </a:r>
          </a:p>
          <a:p>
            <a:pPr marL="863600" lvl="1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defRPr/>
            </a:pPr>
            <a:r>
              <a:rPr lang="en-US" sz="100" kern="0" dirty="0" smtClean="0">
                <a:ea typeface="ＭＳ Ｐゴシック" pitchFamily="32" charset="-128"/>
              </a:rPr>
              <a:t> </a:t>
            </a:r>
          </a:p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en-US" sz="2000" kern="0" dirty="0" smtClean="0">
                <a:ea typeface="ＭＳ Ｐゴシック" pitchFamily="32" charset="-128"/>
              </a:rPr>
              <a:t>Reduce the number of thread</a:t>
            </a:r>
            <a:endParaRPr lang="en-US" sz="1800" kern="0" dirty="0" smtClean="0">
              <a:ea typeface="ＭＳ Ｐゴシック" pitchFamily="32" charset="-128"/>
            </a:endParaRPr>
          </a:p>
          <a:p>
            <a:pPr marL="863600" lvl="1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en-US" sz="1800" kern="0" dirty="0" smtClean="0"/>
              <a:t>Too many resource sharing issues </a:t>
            </a:r>
          </a:p>
          <a:p>
            <a:pPr marL="863600" lvl="1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en-US" sz="1800" kern="0" dirty="0" smtClean="0"/>
              <a:t>Lack of parallelism (tasks)</a:t>
            </a:r>
          </a:p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endParaRPr lang="en-US" sz="2000" kern="0" dirty="0">
              <a:latin typeface="+mn-lt"/>
              <a:ea typeface="+mn-ea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Transformations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57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itre 13"/>
          <p:cNvSpPr>
            <a:spLocks noGrp="1"/>
          </p:cNvSpPr>
          <p:nvPr>
            <p:ph type="title"/>
          </p:nvPr>
        </p:nvSpPr>
        <p:spPr>
          <a:xfrm>
            <a:off x="218627" y="-108595"/>
            <a:ext cx="9574213" cy="1260475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 </a:t>
            </a:r>
            <a:r>
              <a:rPr lang="en-US" dirty="0" smtClean="0"/>
              <a:t>: Scaling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792163" y="2484438"/>
            <a:ext cx="8647112" cy="43719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Tx/>
              <a:buBlip>
                <a:blip r:embed="rId2"/>
              </a:buBlip>
              <a:defRPr/>
            </a:pPr>
            <a:endParaRPr lang="en-US" sz="2000" kern="0" dirty="0">
              <a:solidFill>
                <a:srgbClr val="FF3300"/>
              </a:solidFill>
              <a:ea typeface="ＭＳ Ｐゴシック" pitchFamily="32" charset="-128"/>
            </a:endParaRPr>
          </a:p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en-US" sz="2800" kern="0" dirty="0" smtClean="0">
                <a:ea typeface="ＭＳ Ｐゴシック" pitchFamily="32" charset="-128"/>
              </a:rPr>
              <a:t>Predict </a:t>
            </a:r>
            <a:r>
              <a:rPr lang="en-US" sz="2800" kern="0" dirty="0">
                <a:ea typeface="ＭＳ Ｐゴシック" pitchFamily="32" charset="-128"/>
              </a:rPr>
              <a:t>application behavior on next generation </a:t>
            </a:r>
            <a:r>
              <a:rPr lang="en-US" sz="2800" kern="0" dirty="0" smtClean="0">
                <a:ea typeface="ＭＳ Ｐゴシック" pitchFamily="32" charset="-128"/>
              </a:rPr>
              <a:t>architectures</a:t>
            </a:r>
          </a:p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Tx/>
              <a:buBlip>
                <a:blip r:embed="rId2"/>
              </a:buBlip>
              <a:defRPr/>
            </a:pPr>
            <a:endParaRPr lang="en-US" sz="2800" kern="0" dirty="0">
              <a:ea typeface="ＭＳ Ｐゴシック" pitchFamily="32" charset="-128"/>
            </a:endParaRPr>
          </a:p>
          <a:p>
            <a:pPr marL="863600" lvl="1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en-US" sz="2400" kern="0" dirty="0">
                <a:ea typeface="ＭＳ Ｐゴシック" pitchFamily="32" charset="-128"/>
              </a:rPr>
              <a:t>Add architecture </a:t>
            </a:r>
            <a:r>
              <a:rPr lang="en-US" sz="2400" kern="0" dirty="0" smtClean="0">
                <a:ea typeface="ＭＳ Ｐゴシック" pitchFamily="32" charset="-128"/>
              </a:rPr>
              <a:t>definitions</a:t>
            </a:r>
          </a:p>
          <a:p>
            <a:pPr marL="863600" lvl="1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FontTx/>
              <a:buBlip>
                <a:blip r:embed="rId3"/>
              </a:buBlip>
              <a:defRPr/>
            </a:pPr>
            <a:endParaRPr lang="en-US" sz="2400" kern="0" dirty="0">
              <a:ea typeface="ＭＳ Ｐゴシック" pitchFamily="32" charset="-128"/>
            </a:endParaRPr>
          </a:p>
          <a:p>
            <a:pPr marL="863600" lvl="1" indent="-287338" eaLnBrk="0" hangingPunct="0">
              <a:lnSpc>
                <a:spcPct val="93000"/>
              </a:lnSpc>
              <a:spcAft>
                <a:spcPts val="1138"/>
              </a:spcAft>
              <a:buClr>
                <a:schemeClr val="tx1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en-US" sz="2400" kern="0" dirty="0">
                <a:ea typeface="ＭＳ Ｐゴシック" pitchFamily="32" charset="-128"/>
              </a:rPr>
              <a:t>Generate corresponding trace on </a:t>
            </a:r>
            <a:r>
              <a:rPr lang="en-US" sz="2400" kern="0" dirty="0" smtClean="0">
                <a:ea typeface="ＭＳ Ｐゴシック" pitchFamily="32" charset="-128"/>
              </a:rPr>
              <a:t>existing</a:t>
            </a:r>
            <a:endParaRPr lang="en-US" sz="2800" kern="0" dirty="0">
              <a:ea typeface="ＭＳ Ｐゴシック" pitchFamily="32" charset="-128"/>
            </a:endParaRPr>
          </a:p>
          <a:p>
            <a:pPr marL="431800" indent="-32385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75000"/>
              <a:buFont typeface="Wingdings" pitchFamily="2" charset="2"/>
              <a:buBlip>
                <a:blip r:embed="rId2"/>
              </a:buBlip>
              <a:defRPr/>
            </a:pPr>
            <a:endParaRPr lang="en-US" sz="2000" kern="0" dirty="0">
              <a:latin typeface="+mn-lt"/>
              <a:ea typeface="+mn-ea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570637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Scaling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58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itre 13"/>
          <p:cNvSpPr>
            <a:spLocks noGrp="1"/>
          </p:cNvSpPr>
          <p:nvPr>
            <p:ph type="title"/>
          </p:nvPr>
        </p:nvSpPr>
        <p:spPr>
          <a:xfrm>
            <a:off x="359792" y="-108595"/>
            <a:ext cx="9214421" cy="1260475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Enhancing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 : </a:t>
            </a:r>
            <a:r>
              <a:rPr lang="fr-FR" dirty="0" err="1" smtClean="0"/>
              <a:t>Results</a:t>
            </a:r>
            <a:endParaRPr lang="fr-FR" dirty="0" smtClean="0"/>
          </a:p>
        </p:txBody>
      </p:sp>
      <p:sp>
        <p:nvSpPr>
          <p:cNvPr id="31751" name="Text Box 39"/>
          <p:cNvSpPr txBox="1">
            <a:spLocks noChangeArrowheads="1"/>
          </p:cNvSpPr>
          <p:nvPr/>
        </p:nvSpPr>
        <p:spPr bwMode="auto">
          <a:xfrm>
            <a:off x="896938" y="2351088"/>
            <a:ext cx="8501062" cy="64293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58204" tIns="29101" rIns="58204" bIns="29101">
            <a:spAutoFit/>
          </a:bodyPr>
          <a:lstStyle/>
          <a:p>
            <a:pPr algn="just" defTabSz="584200" eaLnBrk="0" hangingPunct="0">
              <a:lnSpc>
                <a:spcPct val="95000"/>
              </a:lnSpc>
            </a:pPr>
            <a:endParaRPr lang="en-US" sz="2000">
              <a:cs typeface="Arial" pitchFamily="34" charset="0"/>
            </a:endParaRPr>
          </a:p>
          <a:p>
            <a:pPr algn="just" defTabSz="584200" eaLnBrk="0" hangingPunct="0">
              <a:lnSpc>
                <a:spcPct val="95000"/>
              </a:lnSpc>
            </a:pPr>
            <a:endParaRPr lang="en-US" sz="2000">
              <a:cs typeface="Arial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11188" y="2484438"/>
          <a:ext cx="8929687" cy="36561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4957"/>
                <a:gridCol w="1440149"/>
                <a:gridCol w="1152119"/>
                <a:gridCol w="1368141"/>
                <a:gridCol w="1224126"/>
                <a:gridCol w="900195"/>
              </a:tblGrid>
              <a:tr h="449241"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Benchmark</a:t>
                      </a:r>
                      <a:endParaRPr lang="fr-FR" sz="2000" dirty="0"/>
                    </a:p>
                  </a:txBody>
                  <a:tcPr marL="91439" marR="91439" marT="45709" marB="45709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Reference</a:t>
                      </a:r>
                      <a:endParaRPr lang="fr-FR" sz="2000" dirty="0"/>
                    </a:p>
                  </a:txBody>
                  <a:tcPr marL="91439" marR="91439" marT="45709" marB="45709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Best / Close</a:t>
                      </a:r>
                      <a:endParaRPr lang="fr-FR" sz="2000" dirty="0"/>
                    </a:p>
                  </a:txBody>
                  <a:tcPr marL="91439" marR="91439" marT="45709" marB="45709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Gain</a:t>
                      </a:r>
                      <a:endParaRPr lang="fr-FR" sz="2000" dirty="0"/>
                    </a:p>
                  </a:txBody>
                  <a:tcPr marL="91439" marR="91439" marT="45709" marB="45709" anchor="ctr"/>
                </a:tc>
              </a:tr>
              <a:tr h="396389">
                <a:tc vMerge="1"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WTime</a:t>
                      </a:r>
                      <a:r>
                        <a:rPr lang="fr-FR" sz="2000" dirty="0" smtClean="0"/>
                        <a:t> (s)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Threads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WTime</a:t>
                      </a:r>
                      <a:r>
                        <a:rPr lang="fr-FR" sz="2000" dirty="0" smtClean="0"/>
                        <a:t> (s)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Threads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09" marB="45709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NPB CG.A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0.62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96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0.42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[14-84]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32%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44924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NPB MG.A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3.10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96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1.88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[40-48]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40%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44924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NPB FT.A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2.29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96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1.47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[35-48]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35%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44924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SOMP 324.fma3d_m  R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117.76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119.15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-1%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365675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SOMP 320.</a:t>
                      </a:r>
                      <a:r>
                        <a:rPr lang="fr-FR" sz="1800" dirty="0" err="1" smtClean="0"/>
                        <a:t>mgrid_m</a:t>
                      </a:r>
                      <a:r>
                        <a:rPr lang="fr-FR" sz="1800" dirty="0" smtClean="0"/>
                        <a:t>  R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111.14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84.71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24%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  <a:tr h="73135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SOMP 312.</a:t>
                      </a:r>
                      <a:r>
                        <a:rPr lang="fr-FR" sz="1800" dirty="0" err="1" smtClean="0"/>
                        <a:t>swim_m</a:t>
                      </a:r>
                      <a:r>
                        <a:rPr lang="fr-FR" sz="1800" dirty="0" smtClean="0"/>
                        <a:t>  R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122.63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40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79.22</a:t>
                      </a:r>
                      <a:endParaRPr lang="fr-F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35%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9" marB="45709" anchor="ctr"/>
                </a:tc>
              </a:tr>
            </a:tbl>
          </a:graphicData>
        </a:graphic>
      </p:graphicFrame>
      <p:sp>
        <p:nvSpPr>
          <p:cNvPr id="31828" name="ZoneTexte 9"/>
          <p:cNvSpPr txBox="1">
            <a:spLocks noChangeArrowheads="1"/>
          </p:cNvSpPr>
          <p:nvPr/>
        </p:nvSpPr>
        <p:spPr bwMode="auto">
          <a:xfrm>
            <a:off x="3338363" y="6434841"/>
            <a:ext cx="328612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[] means : in the range [X to Y]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/>
              <a:t>Execution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D05854-F2A3-4442-90ED-326243185EDD}" type="slidenum">
              <a:rPr lang="fr-FR" smtClean="0"/>
              <a:pPr lvl="0"/>
              <a:t>59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Methodology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396262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Exploit Compiler to the maximum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IPO and inlining !!!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Flags</a:t>
            </a:r>
            <a:endParaRPr lang="fi-FI" dirty="0" smtClean="0"/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Optimization levels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Pragmas : unroll,vectorize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Intrinsics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Structured code (compiler sensitive)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6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36606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Hardware Performance Counters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9624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Sampling : Finding the right sample rate !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More than 100+ counters, poor documentation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PAPI : processor events VS native events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Multiplexing (incompatible events)</a:t>
            </a:r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User level tools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Perf stat / top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tiptop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60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97300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Hardware Performance Counters</a:t>
            </a:r>
            <a:endParaRPr lang="fi-FI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943968" y="5803947"/>
            <a:ext cx="6956164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PMU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455144" y="4985418"/>
            <a:ext cx="115212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Perfmon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948076" y="4985418"/>
            <a:ext cx="115212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Perfctr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264448" y="4985418"/>
            <a:ext cx="1080120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PCL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450992" y="4985418"/>
            <a:ext cx="1449140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Intel </a:t>
            </a:r>
            <a:r>
              <a:rPr lang="fr-FR" dirty="0" err="1" smtClean="0"/>
              <a:t>Sepdk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456136" y="2987749"/>
            <a:ext cx="264406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PAPI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467412" y="4131989"/>
            <a:ext cx="1449140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VTUNE/PTU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264448" y="4121544"/>
            <a:ext cx="107912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Perf top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456136" y="4139877"/>
            <a:ext cx="1151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pfmon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943968" y="5003973"/>
            <a:ext cx="115212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OProfile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943968" y="4139877"/>
            <a:ext cx="115212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OProfile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359792" y="4787949"/>
            <a:ext cx="878497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59792" y="5580037"/>
            <a:ext cx="878497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12662" y="5003973"/>
            <a:ext cx="79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Kernel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31782" y="5796061"/>
            <a:ext cx="112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Hardware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791844" y="413987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User</a:t>
            </a:r>
            <a:endParaRPr lang="fr-FR" b="1" dirty="0"/>
          </a:p>
        </p:txBody>
      </p:sp>
      <p:sp>
        <p:nvSpPr>
          <p:cNvPr id="25" name="Espace réservé du texte 2"/>
          <p:cNvSpPr txBox="1">
            <a:spLocks/>
          </p:cNvSpPr>
          <p:nvPr/>
        </p:nvSpPr>
        <p:spPr>
          <a:xfrm>
            <a:off x="649192" y="1259557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fi-FI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Many softwares ! Which one ? Differences ?</a:t>
            </a:r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61</a:t>
            </a:fld>
            <a:endParaRPr lang="fr-FR"/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33" name="Rectangle à coins arrondis 32"/>
          <p:cNvSpPr/>
          <p:nvPr/>
        </p:nvSpPr>
        <p:spPr>
          <a:xfrm>
            <a:off x="4896296" y="4139877"/>
            <a:ext cx="1151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likwid</a:t>
            </a:r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3456136" y="3563813"/>
            <a:ext cx="11511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gpfmon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431800" y="2123653"/>
            <a:ext cx="8496944" cy="43204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TAU |</a:t>
            </a:r>
            <a:r>
              <a:rPr lang="fr-FR" b="1" dirty="0" err="1" smtClean="0"/>
              <a:t>Scalasca</a:t>
            </a:r>
            <a:r>
              <a:rPr lang="fr-FR" b="1" dirty="0" smtClean="0"/>
              <a:t> |</a:t>
            </a:r>
            <a:r>
              <a:rPr lang="fr-FR" b="1" dirty="0" err="1" smtClean="0"/>
              <a:t>HPCToolkit</a:t>
            </a:r>
            <a:r>
              <a:rPr lang="fr-FR" b="1" dirty="0" smtClean="0"/>
              <a:t> | </a:t>
            </a:r>
            <a:r>
              <a:rPr lang="fr-FR" b="1" dirty="0" err="1" smtClean="0"/>
              <a:t>PerfSuite</a:t>
            </a:r>
            <a:r>
              <a:rPr lang="fr-FR" b="1" dirty="0" smtClean="0"/>
              <a:t> | </a:t>
            </a:r>
            <a:r>
              <a:rPr lang="fr-FR" b="1" dirty="0" err="1" smtClean="0"/>
              <a:t>Vampir</a:t>
            </a:r>
            <a:r>
              <a:rPr lang="fr-FR" b="1" dirty="0" smtClean="0"/>
              <a:t> | </a:t>
            </a:r>
            <a:r>
              <a:rPr lang="fr-FR" b="1" dirty="0" err="1" smtClean="0"/>
              <a:t>OpenSpeedShop</a:t>
            </a:r>
            <a:r>
              <a:rPr lang="fr-FR" b="1" dirty="0" smtClean="0"/>
              <a:t> |</a:t>
            </a:r>
            <a:r>
              <a:rPr lang="fr-FR" b="1" dirty="0" err="1" smtClean="0"/>
              <a:t>SvPablo</a:t>
            </a:r>
            <a:r>
              <a:rPr lang="fr-FR" b="1" dirty="0" smtClean="0"/>
              <a:t> |</a:t>
            </a:r>
            <a:r>
              <a:rPr lang="fr-FR" b="1" dirty="0" err="1" smtClean="0"/>
              <a:t>ompP</a:t>
            </a:r>
            <a:endParaRPr lang="fr-FR" b="1" dirty="0"/>
          </a:p>
        </p:txBody>
      </p:sp>
      <p:sp>
        <p:nvSpPr>
          <p:cNvPr id="36" name="Flèche vers le bas 35"/>
          <p:cNvSpPr/>
          <p:nvPr/>
        </p:nvSpPr>
        <p:spPr>
          <a:xfrm>
            <a:off x="4536256" y="2555701"/>
            <a:ext cx="432048" cy="36004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86807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Hardware Performance Counters</a:t>
            </a:r>
            <a:endParaRPr lang="fi-FI" dirty="0"/>
          </a:p>
        </p:txBody>
      </p:sp>
      <p:sp>
        <p:nvSpPr>
          <p:cNvPr id="25" name="Espace réservé du texte 2"/>
          <p:cNvSpPr txBox="1">
            <a:spLocks/>
          </p:cNvSpPr>
          <p:nvPr/>
        </p:nvSpPr>
        <p:spPr>
          <a:xfrm>
            <a:off x="649192" y="1769041"/>
            <a:ext cx="9071640" cy="42165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fi-FI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Using MIL</a:t>
            </a:r>
          </a:p>
          <a:p>
            <a:pPr lvl="1" indent="-324000" hangingPunct="0">
              <a:spcAft>
                <a:spcPts val="1417"/>
              </a:spcAft>
              <a:buFont typeface="Wingdings" pitchFamily="2" charset="2"/>
              <a:buChar char="Ø"/>
              <a:defRPr/>
            </a:pPr>
            <a:r>
              <a:rPr lang="fi-FI" sz="2800" kern="0" dirty="0" smtClean="0">
                <a:solidFill>
                  <a:sysClr val="windowText" lastClr="000000"/>
                </a:solidFill>
              </a:rPr>
              <a:t>Selectively activate hardware counters</a:t>
            </a:r>
          </a:p>
          <a:p>
            <a:pPr lvl="1" indent="-324000" hangingPunct="0">
              <a:spcAft>
                <a:spcPts val="1417"/>
              </a:spcAft>
              <a:buFont typeface="Wingdings" pitchFamily="2" charset="2"/>
              <a:buChar char="Ø"/>
              <a:defRPr/>
            </a:pPr>
            <a:r>
              <a:rPr kumimoji="0" lang="fi-FI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Setup profiles (function, loops, etc...)</a:t>
            </a:r>
          </a:p>
          <a:p>
            <a:pPr lvl="1" indent="-324000" hangingPunct="0">
              <a:spcAft>
                <a:spcPts val="1417"/>
              </a:spcAft>
              <a:buFont typeface="Wingdings" pitchFamily="2" charset="2"/>
              <a:buChar char="Ø"/>
              <a:defRPr/>
            </a:pPr>
            <a:r>
              <a:rPr lang="fi-FI" sz="2800" kern="0" dirty="0" smtClean="0">
                <a:solidFill>
                  <a:sysClr val="windowText" lastClr="000000"/>
                </a:solidFill>
              </a:rPr>
              <a:t>Using : </a:t>
            </a:r>
            <a:endParaRPr kumimoji="0" lang="fi-FI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lvl="2" indent="-324000" hangingPunct="0">
              <a:spcAft>
                <a:spcPts val="1417"/>
              </a:spcAft>
              <a:buFont typeface="Wingdings" pitchFamily="2" charset="2"/>
              <a:buChar char="Ø"/>
            </a:pPr>
            <a:r>
              <a:rPr lang="fi-FI" kern="0" dirty="0" smtClean="0">
                <a:solidFill>
                  <a:sysClr val="windowText" lastClr="000000"/>
                </a:solidFill>
              </a:rPr>
              <a:t>libperf - PCL </a:t>
            </a:r>
          </a:p>
          <a:p>
            <a:pPr lvl="2" indent="-324000" hangingPunct="0">
              <a:spcAft>
                <a:spcPts val="1417"/>
              </a:spcAft>
              <a:buFont typeface="Wingdings" pitchFamily="2" charset="2"/>
              <a:buChar char="Ø"/>
            </a:pPr>
            <a:r>
              <a:rPr kumimoji="0" lang="fi-FI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  <a:ea typeface="DejaVu Sans" pitchFamily="2"/>
                <a:cs typeface="DejaVu Sans" pitchFamily="2"/>
              </a:rPr>
              <a:t>PAPI - </a:t>
            </a:r>
            <a:r>
              <a:rPr lang="fi-FI" kern="0" dirty="0" smtClean="0">
                <a:solidFill>
                  <a:sysClr val="windowText" lastClr="000000"/>
                </a:solidFill>
              </a:rPr>
              <a:t>perfctr </a:t>
            </a:r>
            <a:endParaRPr kumimoji="0" lang="fi-FI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8"/>
              <a:ea typeface="DejaVu Sans" pitchFamily="2"/>
              <a:cs typeface="DejaVu Sans" pitchFamily="2"/>
            </a:endParaRPr>
          </a:p>
          <a:p>
            <a:pPr marL="432000" marR="0" lvl="0" indent="-324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fi-FI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62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86807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Conclusion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6494085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Select a consistent methodology</a:t>
            </a:r>
            <a:br>
              <a:rPr lang="fi-FI" dirty="0" smtClean="0"/>
            </a:b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Asses code quality through static analysis</a:t>
            </a:r>
            <a:br>
              <a:rPr lang="fi-FI" dirty="0" smtClean="0"/>
            </a:b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Detect hotspots</a:t>
            </a:r>
            <a:br>
              <a:rPr lang="fi-FI" dirty="0" smtClean="0"/>
            </a:b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Iterative approach to solve finer grain issues</a:t>
            </a:r>
            <a:br>
              <a:rPr lang="fi-FI" dirty="0" smtClean="0"/>
            </a:b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If no relevant existing module : use MIL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63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5167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Collaborations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2966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MAQAO integrated in TAU (tau_rewrite)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Work in progress with TUM (callgrind : static intrumentation to feed a multithreaded cache simulator)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Undergoing work with Intel XE-AMPLIFIER (injecting MAQAO static analysis)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64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5167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MAQAO Release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3852337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Not public at the moment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Official  release by the end of February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Let me know if you are interested</a:t>
            </a:r>
          </a:p>
          <a:p>
            <a:pPr lvl="0">
              <a:buFont typeface="Wingdings" pitchFamily="2" charset="2"/>
              <a:buChar char="Ø"/>
            </a:pPr>
            <a:endParaRPr lang="fi-FI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65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5167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66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7" name="ZoneTexte 6"/>
          <p:cNvSpPr txBox="1"/>
          <p:nvPr/>
        </p:nvSpPr>
        <p:spPr>
          <a:xfrm>
            <a:off x="1511920" y="1979637"/>
            <a:ext cx="7017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attention !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511920" y="3491805"/>
            <a:ext cx="7272808" cy="17293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Sous-titre 7"/>
          <p:cNvSpPr txBox="1">
            <a:spLocks/>
          </p:cNvSpPr>
          <p:nvPr/>
        </p:nvSpPr>
        <p:spPr>
          <a:xfrm>
            <a:off x="1914267" y="3749947"/>
            <a:ext cx="6480720" cy="1254026"/>
          </a:xfrm>
          <a:prstGeom prst="rect">
            <a:avLst/>
          </a:prstGeom>
        </p:spPr>
        <p:txBody>
          <a:bodyPr/>
          <a:lstStyle>
            <a:lvl1pPr marL="0" marR="0" lvl="0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1pPr>
            <a:lvl2pPr marL="0" marR="0" lvl="1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2pPr>
            <a:lvl3pPr marL="0" marR="0" lvl="2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3pPr>
            <a:lvl4pPr marL="0" marR="0" lvl="3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4pPr>
            <a:lvl5pPr marL="0" marR="0" lvl="4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5pPr>
            <a:lvl6pPr marL="0" marR="0" lvl="5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6pPr>
            <a:lvl7pPr marL="0" marR="0" lvl="6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7pPr>
            <a:lvl8pPr marL="0" marR="0" lvl="7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8pPr>
            <a:lvl9pPr marL="0" marR="0" lvl="8" indent="0" rtl="0" hangingPunct="0">
              <a:buClr>
                <a:srgbClr val="0066CC"/>
              </a:buClr>
              <a:buSzPct val="45000"/>
              <a:buFont typeface="StarSymbol"/>
              <a:buChar char=""/>
              <a:tabLst/>
              <a:defRPr lang="fi-FI"/>
            </a:lvl9pPr>
          </a:lstStyle>
          <a:p>
            <a:pPr algn="ctr">
              <a:buNone/>
            </a:pPr>
            <a:r>
              <a:rPr lang="fr-FR" sz="7200" b="1" dirty="0" smtClean="0">
                <a:solidFill>
                  <a:schemeClr val="bg1"/>
                </a:solidFill>
              </a:rPr>
              <a:t>Questions ?</a:t>
            </a:r>
            <a:endParaRPr lang="fr-F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67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MAQAO Tool and Framework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20655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Font typeface="Wingdings" pitchFamily="2" charset="2"/>
              <a:buChar char="Ø"/>
            </a:pPr>
            <a:r>
              <a:rPr lang="fi-FI" dirty="0" smtClean="0"/>
              <a:t>MAQAO Framework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Modular approach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Reusable components</a:t>
            </a:r>
          </a:p>
          <a:p>
            <a:pPr lvl="1">
              <a:buFont typeface="Wingdings" pitchFamily="2" charset="2"/>
              <a:buChar char="Ø"/>
            </a:pPr>
            <a:endParaRPr lang="fi-FI" dirty="0" smtClean="0"/>
          </a:p>
          <a:p>
            <a:pPr lvl="0">
              <a:buFont typeface="Wingdings" pitchFamily="2" charset="2"/>
              <a:buChar char="Ø"/>
            </a:pPr>
            <a:r>
              <a:rPr lang="fi-FI" dirty="0" smtClean="0"/>
              <a:t>MAQAO Tool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Using Framework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User feedback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User interface</a:t>
            </a:r>
          </a:p>
          <a:p>
            <a:pPr lvl="1">
              <a:buFont typeface="Wingdings" pitchFamily="2" charset="2"/>
              <a:buChar char="Ø"/>
            </a:pPr>
            <a:r>
              <a:rPr lang="fi-FI" dirty="0" smtClean="0"/>
              <a:t>Batch interface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7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7556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MAQAO Framework</a:t>
            </a:r>
            <a:endParaRPr lang="fi-FI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524315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fi-FI" dirty="0" smtClean="0"/>
              <a:t>Binary manipulation</a:t>
            </a:r>
          </a:p>
          <a:p>
            <a:pPr>
              <a:buFont typeface="Wingdings" pitchFamily="2" charset="2"/>
              <a:buChar char="Ø"/>
            </a:pPr>
            <a:endParaRPr lang="fi-FI" dirty="0" smtClean="0"/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Set of C libraries (core features)</a:t>
            </a:r>
          </a:p>
          <a:p>
            <a:pPr>
              <a:buFont typeface="Wingdings" pitchFamily="2" charset="2"/>
              <a:buChar char="Ø"/>
            </a:pPr>
            <a:endParaRPr lang="fi-FI" dirty="0" smtClean="0"/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Scripting language on top</a:t>
            </a:r>
          </a:p>
          <a:p>
            <a:pPr>
              <a:buFont typeface="Wingdings" pitchFamily="2" charset="2"/>
              <a:buChar char="Ø"/>
            </a:pPr>
            <a:endParaRPr lang="fi-FI" dirty="0" smtClean="0"/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Plugins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8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7556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8360" y="29270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 smtClean="0"/>
              <a:t>MAQAO Framework</a:t>
            </a:r>
            <a:endParaRPr lang="fi-FI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184328" y="2204953"/>
            <a:ext cx="3384376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448024" y="4293185"/>
            <a:ext cx="5472608" cy="1800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816176" y="5301297"/>
            <a:ext cx="792088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STAN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056536" y="5301297"/>
            <a:ext cx="720080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MTL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664048" y="4437201"/>
            <a:ext cx="5112568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API </a:t>
            </a:r>
            <a:r>
              <a:rPr lang="fr-FR" b="1" dirty="0" err="1" smtClean="0">
                <a:solidFill>
                  <a:schemeClr val="tx1"/>
                </a:solidFill>
              </a:rPr>
              <a:t>bindings</a:t>
            </a:r>
            <a:r>
              <a:rPr lang="fr-FR" b="1" dirty="0" smtClean="0">
                <a:solidFill>
                  <a:schemeClr val="tx1"/>
                </a:solidFill>
              </a:rPr>
              <a:t> to Abstract And </a:t>
            </a:r>
            <a:r>
              <a:rPr lang="fr-FR" b="1" dirty="0" err="1" smtClean="0">
                <a:solidFill>
                  <a:schemeClr val="tx1"/>
                </a:solidFill>
              </a:rPr>
              <a:t>Binary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layers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752280" y="5301297"/>
            <a:ext cx="792088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MIL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192440" y="5301297"/>
            <a:ext cx="720080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DDG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48424" y="1772905"/>
            <a:ext cx="18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Abstraction layer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328344" y="2420977"/>
            <a:ext cx="792088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libcore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192440" y="2420977"/>
            <a:ext cx="1080120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libcommon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344568" y="2420977"/>
            <a:ext cx="1080120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libasm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328344" y="2997041"/>
            <a:ext cx="936104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libaffine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935856" y="2204953"/>
            <a:ext cx="4032448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664048" y="1763613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151880" y="2997041"/>
            <a:ext cx="1152128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Re-assemble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520032" y="2997041"/>
            <a:ext cx="1440160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Patch/Rewrite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448024" y="2420977"/>
            <a:ext cx="1152128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Disassemble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336456" y="2997041"/>
            <a:ext cx="936104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libmt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3744168" y="2420977"/>
            <a:ext cx="1080120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libmadras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1079872" y="2348969"/>
            <a:ext cx="1224136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Disassembler</a:t>
            </a:r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Generator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688384" y="5364013"/>
            <a:ext cx="348172" cy="36933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…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736056" y="5301297"/>
            <a:ext cx="93610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DECAN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7" name="Double flèche verticale 26"/>
          <p:cNvSpPr/>
          <p:nvPr/>
        </p:nvSpPr>
        <p:spPr>
          <a:xfrm>
            <a:off x="6480472" y="3573106"/>
            <a:ext cx="288032" cy="648072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Double flèche verticale 27"/>
          <p:cNvSpPr/>
          <p:nvPr/>
        </p:nvSpPr>
        <p:spPr>
          <a:xfrm>
            <a:off x="3384128" y="3573106"/>
            <a:ext cx="288032" cy="648072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095267" y="3861137"/>
            <a:ext cx="209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MAQAO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Plugins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Double flèche verticale 29"/>
          <p:cNvSpPr/>
          <p:nvPr/>
        </p:nvSpPr>
        <p:spPr>
          <a:xfrm>
            <a:off x="3024088" y="4869249"/>
            <a:ext cx="288032" cy="360040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31" name="Double flèche verticale 30"/>
          <p:cNvSpPr/>
          <p:nvPr/>
        </p:nvSpPr>
        <p:spPr>
          <a:xfrm>
            <a:off x="4032200" y="4869249"/>
            <a:ext cx="288032" cy="360040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32" name="Double flèche verticale 31"/>
          <p:cNvSpPr/>
          <p:nvPr/>
        </p:nvSpPr>
        <p:spPr>
          <a:xfrm>
            <a:off x="4968304" y="4869249"/>
            <a:ext cx="288032" cy="360040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33" name="Double flèche verticale 32"/>
          <p:cNvSpPr/>
          <p:nvPr/>
        </p:nvSpPr>
        <p:spPr>
          <a:xfrm>
            <a:off x="6408464" y="4869249"/>
            <a:ext cx="288032" cy="360040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34" name="Double flèche verticale 33"/>
          <p:cNvSpPr/>
          <p:nvPr/>
        </p:nvSpPr>
        <p:spPr>
          <a:xfrm>
            <a:off x="7272560" y="4869249"/>
            <a:ext cx="288032" cy="360040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0" name="Espace réservé de la date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 smtClean="0"/>
              <a:t>Andrés S CHARIF-RUBIAL</a:t>
            </a:r>
            <a:endParaRPr lang="fi-FI"/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46108-8542-47B1-98A4-EE2FA1A9C118}" type="slidenum">
              <a:rPr lang="fr-FR" smtClean="0"/>
              <a:pPr lvl="0"/>
              <a:t>9</a:t>
            </a:fld>
            <a:endParaRPr lang="fr-FR"/>
          </a:p>
        </p:txBody>
      </p:sp>
      <p:sp>
        <p:nvSpPr>
          <p:cNvPr id="42" name="Espace réservé du pied de page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i-FI" smtClean="0"/>
              <a:t>MAQAO Tool</a:t>
            </a:r>
            <a:endParaRPr lang="fi-FI"/>
          </a:p>
        </p:txBody>
      </p:sp>
      <p:sp>
        <p:nvSpPr>
          <p:cNvPr id="43" name="Rectangle à coins arrondis 42"/>
          <p:cNvSpPr/>
          <p:nvPr/>
        </p:nvSpPr>
        <p:spPr>
          <a:xfrm>
            <a:off x="4176216" y="6309409"/>
            <a:ext cx="201622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MAQAO Profiler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4" name="Double flèche verticale 43"/>
          <p:cNvSpPr/>
          <p:nvPr/>
        </p:nvSpPr>
        <p:spPr>
          <a:xfrm>
            <a:off x="5040312" y="5877361"/>
            <a:ext cx="288032" cy="360040"/>
          </a:xfrm>
          <a:prstGeom prst="up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567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/usr/lib/openoffice/basis3.1/share/template/en-US/presnt/Blue.otp</Template>
  <TotalTime>2416</TotalTime>
  <Words>2772</Words>
  <Application>Microsoft Office PowerPoint</Application>
  <PresentationFormat>Personnalisé</PresentationFormat>
  <Paragraphs>922</Paragraphs>
  <Slides>66</Slides>
  <Notes>57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67" baseType="lpstr">
      <vt:lpstr>Blue</vt:lpstr>
      <vt:lpstr>Diapositive 1</vt:lpstr>
      <vt:lpstr>Outline</vt:lpstr>
      <vt:lpstr>Introduction</vt:lpstr>
      <vt:lpstr>Methodology</vt:lpstr>
      <vt:lpstr>Methodology</vt:lpstr>
      <vt:lpstr>Methodology</vt:lpstr>
      <vt:lpstr>MAQAO Tool and Framework</vt:lpstr>
      <vt:lpstr>MAQAO Framework</vt:lpstr>
      <vt:lpstr>MAQAO Framework</vt:lpstr>
      <vt:lpstr>MAQAO Tool</vt:lpstr>
      <vt:lpstr>MAQAO Tool overview</vt:lpstr>
      <vt:lpstr>MAQAO Tool</vt:lpstr>
      <vt:lpstr>Static analysis</vt:lpstr>
      <vt:lpstr>Static analysis</vt:lpstr>
      <vt:lpstr>Static analysis</vt:lpstr>
      <vt:lpstr>Static analysis</vt:lpstr>
      <vt:lpstr>Static analysis</vt:lpstr>
      <vt:lpstr>Static analysis</vt:lpstr>
      <vt:lpstr>Static analysis</vt:lpstr>
      <vt:lpstr>Dynamic analysis</vt:lpstr>
      <vt:lpstr>MAQAO profiler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MIL : Instrumentation Language</vt:lpstr>
      <vt:lpstr>MTL : Memory Trace Library</vt:lpstr>
      <vt:lpstr>MTL : Target</vt:lpstr>
      <vt:lpstr>MTL : Target</vt:lpstr>
      <vt:lpstr>MTL : Motivation</vt:lpstr>
      <vt:lpstr>MTL : Metrics</vt:lpstr>
      <vt:lpstr>Memory Traces: overview</vt:lpstr>
      <vt:lpstr>Trace collection</vt:lpstr>
      <vt:lpstr>Trace collection : instrumentation</vt:lpstr>
      <vt:lpstr>Trace collection : enhancement</vt:lpstr>
      <vt:lpstr>Trace collection : enhancement</vt:lpstr>
      <vt:lpstr>MTL Metrics: Data alignment</vt:lpstr>
      <vt:lpstr>MTL Metrics : Access patterns</vt:lpstr>
      <vt:lpstr>MTL Metrics : Access patterns</vt:lpstr>
      <vt:lpstr>MTL Metrics : Access patterns</vt:lpstr>
      <vt:lpstr>Enhancing parallelism : overview</vt:lpstr>
      <vt:lpstr>Enhancing parallelism :  Load balancing</vt:lpstr>
      <vt:lpstr>Enhancing parallelism :  Load balancing</vt:lpstr>
      <vt:lpstr>Enhancing parallelism :  Load balancing</vt:lpstr>
      <vt:lpstr>Enhancing parallelism : Model</vt:lpstr>
      <vt:lpstr>Enhancing parallelism :  Data sharing</vt:lpstr>
      <vt:lpstr>Enhancing parallelism : transformations</vt:lpstr>
      <vt:lpstr>Enhancing parallelism : Scaling</vt:lpstr>
      <vt:lpstr>Enhancing parallelism : Results</vt:lpstr>
      <vt:lpstr>Hardware Performance Counters</vt:lpstr>
      <vt:lpstr>Hardware Performance Counters</vt:lpstr>
      <vt:lpstr>Hardware Performance Counters</vt:lpstr>
      <vt:lpstr>Conclusion</vt:lpstr>
      <vt:lpstr>Collaborations</vt:lpstr>
      <vt:lpstr>MAQAO Release</vt:lpstr>
      <vt:lpstr>Diapositive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</dc:title>
  <dc:creator>ascr</dc:creator>
  <cp:lastModifiedBy>ascr</cp:lastModifiedBy>
  <cp:revision>195</cp:revision>
  <dcterms:created xsi:type="dcterms:W3CDTF">2010-07-19T10:59:43Z</dcterms:created>
  <dcterms:modified xsi:type="dcterms:W3CDTF">2012-02-08T13:21:03Z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